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84" r:id="rId1"/>
  </p:sldMasterIdLst>
  <p:sldIdLst>
    <p:sldId id="267" r:id="rId2"/>
    <p:sldId id="257" r:id="rId3"/>
    <p:sldId id="264" r:id="rId4"/>
    <p:sldId id="265" r:id="rId5"/>
    <p:sldId id="266" r:id="rId6"/>
    <p:sldId id="258" r:id="rId7"/>
    <p:sldId id="259" r:id="rId8"/>
    <p:sldId id="260" r:id="rId9"/>
    <p:sldId id="261" r:id="rId10"/>
    <p:sldId id="262" r:id="rId11"/>
    <p:sldId id="263" r:id="rId12"/>
  </p:sldIdLst>
  <p:sldSz cx="12192000" cy="6858000"/>
  <p:notesSz cx="12192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725" y="5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4068292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036351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465352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789641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11/20/2025</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600417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11/20/2025</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446854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11/20/2025</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360499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745551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
        <p:nvSpPr>
          <p:cNvPr id="5" name="Date Placeholder 4"/>
          <p:cNvSpPr>
            <a:spLocks noGrp="1"/>
          </p:cNvSpPr>
          <p:nvPr>
            <p:ph type="dt" sz="half" idx="10"/>
          </p:nvPr>
        </p:nvSpPr>
        <p:spPr/>
        <p:txBody>
          <a:bodyPr/>
          <a:lstStyle/>
          <a:p>
            <a:fld id="{1D8BD707-D9CF-40AE-B4C6-C98DA3205C09}" type="datetimeFigureOut">
              <a:rPr lang="en-US" smtClean="0"/>
              <a:t>11/20/2025</a:t>
            </a:fld>
            <a:endParaRPr lang="en-US"/>
          </a:p>
        </p:txBody>
      </p:sp>
    </p:spTree>
    <p:extLst>
      <p:ext uri="{BB962C8B-B14F-4D97-AF65-F5344CB8AC3E}">
        <p14:creationId xmlns:p14="http://schemas.microsoft.com/office/powerpoint/2010/main" val="2276064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394887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54981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2155416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468281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3736599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215962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6819787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chemeClr val="tx1"/>
                </a:solidFill>
                <a:latin typeface="Trebuchet MS"/>
                <a:cs typeface="Trebuchet MS"/>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19666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t>11/20/2025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45924174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11816" y="2057400"/>
            <a:ext cx="8596668" cy="3244169"/>
          </a:xfrm>
          <a:prstGeom prst="rect">
            <a:avLst/>
          </a:prstGeom>
        </p:spPr>
        <p:txBody>
          <a:bodyPr vert="horz" wrap="square" lIns="0" tIns="286714" rIns="0" bIns="0" rtlCol="0">
            <a:spAutoFit/>
          </a:bodyPr>
          <a:lstStyle/>
          <a:p>
            <a:pPr marL="12700" algn="ctr">
              <a:lnSpc>
                <a:spcPct val="100000"/>
              </a:lnSpc>
              <a:spcBef>
                <a:spcPts val="100"/>
              </a:spcBef>
            </a:pPr>
            <a:r>
              <a:rPr lang="en-GB" sz="4800" b="1" u="sng" spc="-20" dirty="0"/>
              <a:t>Welcome to the Autumn </a:t>
            </a:r>
            <a:br>
              <a:rPr lang="en-GB" sz="4800" b="1" u="sng" spc="-20" dirty="0"/>
            </a:br>
            <a:r>
              <a:rPr lang="en-GB" sz="4800" b="1" u="sng" spc="-20" dirty="0"/>
              <a:t>SEND </a:t>
            </a:r>
            <a:r>
              <a:rPr lang="en-GB" sz="4800" b="1" u="sng" spc="-20"/>
              <a:t>Coffee Morning</a:t>
            </a:r>
            <a:r>
              <a:rPr lang="en-GB" sz="4800" b="1" u="sng" spc="-20" dirty="0"/>
              <a:t>.</a:t>
            </a:r>
            <a:br>
              <a:rPr lang="en-GB" sz="4800" b="1" u="sng" spc="-20" dirty="0"/>
            </a:br>
            <a:br>
              <a:rPr lang="en-GB" sz="4800" b="1" u="sng" spc="-20" dirty="0"/>
            </a:br>
            <a:r>
              <a:rPr lang="en-GB" sz="4800" b="1" u="sng" spc="-20" dirty="0" err="1"/>
              <a:t>ELSA</a:t>
            </a:r>
            <a:endParaRPr sz="4800" b="1" u="sng" spc="-20" dirty="0"/>
          </a:p>
        </p:txBody>
      </p:sp>
      <p:pic>
        <p:nvPicPr>
          <p:cNvPr id="1026" name="Picture 2" descr="Elsa Support">
            <a:extLst>
              <a:ext uri="{FF2B5EF4-FFF2-40B4-BE49-F238E27FC236}">
                <a16:creationId xmlns:a16="http://schemas.microsoft.com/office/drawing/2014/main" id="{6AE13C26-CD1E-42E4-929F-64FA38BCD0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579775"/>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4800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11816" y="2057400"/>
            <a:ext cx="8596668" cy="3244169"/>
          </a:xfrm>
          <a:prstGeom prst="rect">
            <a:avLst/>
          </a:prstGeom>
        </p:spPr>
        <p:txBody>
          <a:bodyPr vert="horz" wrap="square" lIns="0" tIns="286714" rIns="0" bIns="0" rtlCol="0">
            <a:spAutoFit/>
          </a:bodyPr>
          <a:lstStyle/>
          <a:p>
            <a:pPr marL="12700" algn="ctr">
              <a:lnSpc>
                <a:spcPct val="100000"/>
              </a:lnSpc>
              <a:spcBef>
                <a:spcPts val="100"/>
              </a:spcBef>
            </a:pPr>
            <a:r>
              <a:rPr lang="en-GB" sz="4800" b="1" u="sng" spc="-20" dirty="0"/>
              <a:t>ELSA</a:t>
            </a:r>
            <a:br>
              <a:rPr lang="en-GB" sz="4800" b="1" u="sng" spc="-20" dirty="0"/>
            </a:br>
            <a:br>
              <a:rPr lang="en-GB" sz="4800" b="1" u="sng" spc="-20" dirty="0"/>
            </a:br>
            <a:r>
              <a:rPr lang="en-GB" sz="4800" b="1" u="sng" spc="-20" dirty="0"/>
              <a:t>Emotional Literacy Support Assistant </a:t>
            </a:r>
            <a:endParaRPr sz="4800" b="1" u="sng" spc="-20" dirty="0"/>
          </a:p>
        </p:txBody>
      </p:sp>
      <p:pic>
        <p:nvPicPr>
          <p:cNvPr id="1026" name="Picture 2" descr="Elsa Support">
            <a:extLst>
              <a:ext uri="{FF2B5EF4-FFF2-40B4-BE49-F238E27FC236}">
                <a16:creationId xmlns:a16="http://schemas.microsoft.com/office/drawing/2014/main" id="{6AE13C26-CD1E-42E4-929F-64FA38BCD0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579775"/>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273085"/>
            <a:ext cx="8596668" cy="843512"/>
          </a:xfrm>
          <a:prstGeom prst="rect">
            <a:avLst/>
          </a:prstGeom>
        </p:spPr>
        <p:txBody>
          <a:bodyPr vert="horz" wrap="square" lIns="0" tIns="286714" rIns="0" bIns="0" rtlCol="0">
            <a:spAutoFit/>
          </a:bodyPr>
          <a:lstStyle/>
          <a:p>
            <a:pPr marL="12700">
              <a:lnSpc>
                <a:spcPct val="100000"/>
              </a:lnSpc>
              <a:spcBef>
                <a:spcPts val="100"/>
              </a:spcBef>
            </a:pPr>
            <a:r>
              <a:rPr u="sng" spc="-20" dirty="0"/>
              <a:t>What</a:t>
            </a:r>
            <a:r>
              <a:rPr u="sng" spc="-280" dirty="0"/>
              <a:t> </a:t>
            </a:r>
            <a:r>
              <a:rPr u="sng" spc="-375" dirty="0"/>
              <a:t>is</a:t>
            </a:r>
            <a:r>
              <a:rPr u="sng" spc="-260" dirty="0"/>
              <a:t> </a:t>
            </a:r>
            <a:r>
              <a:rPr u="sng" spc="-85" dirty="0"/>
              <a:t>Emotional</a:t>
            </a:r>
            <a:r>
              <a:rPr u="sng" spc="-250" dirty="0"/>
              <a:t> </a:t>
            </a:r>
            <a:r>
              <a:rPr u="sng" spc="-20" dirty="0"/>
              <a:t>Literacy?</a:t>
            </a:r>
          </a:p>
        </p:txBody>
      </p:sp>
      <p:sp>
        <p:nvSpPr>
          <p:cNvPr id="5" name="Rectangle 2">
            <a:extLst>
              <a:ext uri="{FF2B5EF4-FFF2-40B4-BE49-F238E27FC236}">
                <a16:creationId xmlns:a16="http://schemas.microsoft.com/office/drawing/2014/main" id="{1950572F-9DCC-4AB1-8232-4DE4AFCCDFC0}"/>
              </a:ext>
            </a:extLst>
          </p:cNvPr>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4">
            <a:extLst>
              <a:ext uri="{FF2B5EF4-FFF2-40B4-BE49-F238E27FC236}">
                <a16:creationId xmlns:a16="http://schemas.microsoft.com/office/drawing/2014/main" id="{1A25B69B-160D-4835-8A2D-63D02EE21065}"/>
              </a:ext>
            </a:extLst>
          </p:cNvPr>
          <p:cNvSpPr>
            <a:spLocks noChangeArrowheads="1"/>
          </p:cNvSpPr>
          <p:nvPr/>
        </p:nvSpPr>
        <p:spPr bwMode="auto">
          <a:xfrm>
            <a:off x="213168" y="1593885"/>
            <a:ext cx="952500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kumimoji="0" lang="en-GB" altLang="en-US" sz="2400" b="0" i="0" u="none" strike="noStrike" cap="none" normalizeH="0" baseline="0" dirty="0">
                <a:ln>
                  <a:noFill/>
                </a:ln>
                <a:solidFill>
                  <a:srgbClr val="0070C0"/>
                </a:solidFill>
                <a:effectLst/>
                <a:ea typeface="Times New Roman" panose="02020603050405020304" pitchFamily="18" charset="0"/>
              </a:rPr>
              <a:t>Developing high self-esteem and positive interactions with others.</a:t>
            </a: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lang="en-GB" altLang="en-US" sz="2400" dirty="0">
                <a:solidFill>
                  <a:srgbClr val="0070C0"/>
                </a:solidFill>
                <a:ea typeface="Times New Roman" panose="02020603050405020304" pitchFamily="18" charset="0"/>
              </a:rPr>
              <a:t>Building resilience.</a:t>
            </a: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kumimoji="0" lang="en-GB" altLang="en-US" sz="2400" b="0" i="0" u="none" strike="noStrike" cap="none" normalizeH="0" baseline="0" dirty="0">
                <a:ln>
                  <a:noFill/>
                </a:ln>
                <a:solidFill>
                  <a:srgbClr val="0070C0"/>
                </a:solidFill>
                <a:effectLst/>
                <a:ea typeface="Times New Roman" panose="02020603050405020304" pitchFamily="18" charset="0"/>
              </a:rPr>
              <a:t>Emotion coaching- being aware of the emotions you are experiencing.</a:t>
            </a: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lang="en-GB" altLang="en-US" sz="2400" dirty="0">
                <a:solidFill>
                  <a:srgbClr val="0070C0"/>
                </a:solidFill>
                <a:ea typeface="Times New Roman" panose="02020603050405020304" pitchFamily="18" charset="0"/>
              </a:rPr>
              <a:t>Understanding why you might be feeling that way and knowing the most effective way for expressing you feelings and being able to put it into action.</a:t>
            </a: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kumimoji="0" lang="en-GB" altLang="en-US" sz="2400" b="0" i="0" u="none" strike="noStrike" cap="none" normalizeH="0" baseline="0" dirty="0">
                <a:ln>
                  <a:noFill/>
                </a:ln>
                <a:solidFill>
                  <a:srgbClr val="0070C0"/>
                </a:solidFill>
                <a:effectLst/>
                <a:ea typeface="Times New Roman" panose="02020603050405020304" pitchFamily="18" charset="0"/>
              </a:rPr>
              <a:t>Understanding </a:t>
            </a:r>
            <a:r>
              <a:rPr lang="en-GB" altLang="en-US" sz="2400" dirty="0">
                <a:solidFill>
                  <a:srgbClr val="0070C0"/>
                </a:solidFill>
                <a:ea typeface="Times New Roman" panose="02020603050405020304" pitchFamily="18" charset="0"/>
              </a:rPr>
              <a:t>and taking into account the feelings of others, then adjusting your response accordingly. </a:t>
            </a:r>
          </a:p>
          <a:p>
            <a:pPr marR="0" lvl="0" algn="ctr" defTabSz="914400" rtl="0" eaLnBrk="0" fontAlgn="base" latinLnBrk="0" hangingPunct="0">
              <a:lnSpc>
                <a:spcPct val="100000"/>
              </a:lnSpc>
              <a:spcBef>
                <a:spcPct val="0"/>
              </a:spcBef>
              <a:spcAft>
                <a:spcPct val="0"/>
              </a:spcAft>
              <a:buClrTx/>
              <a:buSzTx/>
              <a:tabLst/>
            </a:pPr>
            <a:endParaRPr kumimoji="0" lang="en-GB" altLang="en-US" sz="2400" b="1" i="1" u="none" strike="noStrike" cap="none" normalizeH="0" baseline="0" dirty="0">
              <a:ln>
                <a:noFill/>
              </a:ln>
              <a:solidFill>
                <a:srgbClr val="0070C0"/>
              </a:solidFill>
              <a:effectLst/>
              <a:ea typeface="Times New Roman" panose="02020603050405020304" pitchFamily="18" charset="0"/>
            </a:endParaRPr>
          </a:p>
          <a:p>
            <a:pPr marR="0" lvl="0" algn="ctr" defTabSz="914400" rtl="0" eaLnBrk="0" fontAlgn="base" latinLnBrk="0" hangingPunct="0">
              <a:lnSpc>
                <a:spcPct val="100000"/>
              </a:lnSpc>
              <a:spcBef>
                <a:spcPct val="0"/>
              </a:spcBef>
              <a:spcAft>
                <a:spcPct val="0"/>
              </a:spcAft>
              <a:buClrTx/>
              <a:buSzTx/>
              <a:tabLst/>
            </a:pPr>
            <a:r>
              <a:rPr kumimoji="0" lang="en-GB" altLang="en-US" sz="2400" b="1" i="1" u="none" strike="noStrike" cap="none" normalizeH="0" baseline="0" dirty="0">
                <a:ln>
                  <a:noFill/>
                </a:ln>
                <a:solidFill>
                  <a:srgbClr val="0070C0"/>
                </a:solidFill>
                <a:effectLst/>
                <a:ea typeface="Times New Roman" panose="02020603050405020304" pitchFamily="18" charset="0"/>
              </a:rPr>
              <a:t>Being emotionally literate helps children focus better on their learning.</a:t>
            </a:r>
            <a:endParaRPr kumimoji="0" lang="en-GB" altLang="en-US" sz="1200" b="1" i="1" u="none" strike="noStrike" cap="none" normalizeH="0" baseline="0" dirty="0">
              <a:ln>
                <a:noFill/>
              </a:ln>
              <a:solidFill>
                <a:srgbClr val="0070C0"/>
              </a:solidFill>
              <a:effectLst/>
            </a:endParaRPr>
          </a:p>
        </p:txBody>
      </p:sp>
      <p:pic>
        <p:nvPicPr>
          <p:cNvPr id="6" name="Picture 2" descr="Elsa Support">
            <a:extLst>
              <a:ext uri="{FF2B5EF4-FFF2-40B4-BE49-F238E27FC236}">
                <a16:creationId xmlns:a16="http://schemas.microsoft.com/office/drawing/2014/main" id="{0A01903C-F2D7-4191-8600-7FF56347DB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3168" y="273085"/>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6772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77334" y="609600"/>
            <a:ext cx="8596668" cy="567463"/>
          </a:xfrm>
          <a:prstGeom prst="rect">
            <a:avLst/>
          </a:prstGeom>
        </p:spPr>
        <p:txBody>
          <a:bodyPr vert="horz" wrap="square" lIns="0" tIns="13335" rIns="0" bIns="0" rtlCol="0">
            <a:spAutoFit/>
          </a:bodyPr>
          <a:lstStyle/>
          <a:p>
            <a:pPr marL="12700">
              <a:lnSpc>
                <a:spcPct val="100000"/>
              </a:lnSpc>
              <a:spcBef>
                <a:spcPts val="105"/>
              </a:spcBef>
            </a:pPr>
            <a:r>
              <a:rPr u="sng" spc="-155" dirty="0"/>
              <a:t>What</a:t>
            </a:r>
            <a:r>
              <a:rPr u="sng" spc="-465" dirty="0"/>
              <a:t> </a:t>
            </a:r>
            <a:r>
              <a:rPr u="sng" spc="-30" dirty="0"/>
              <a:t>is</a:t>
            </a:r>
            <a:r>
              <a:rPr u="sng" spc="-459" dirty="0"/>
              <a:t> </a:t>
            </a:r>
            <a:r>
              <a:rPr u="sng" spc="-210" dirty="0"/>
              <a:t>an</a:t>
            </a:r>
            <a:r>
              <a:rPr u="sng" spc="-459" dirty="0"/>
              <a:t> </a:t>
            </a:r>
            <a:r>
              <a:rPr u="sng" spc="-10" dirty="0"/>
              <a:t>ELSA?</a:t>
            </a:r>
          </a:p>
        </p:txBody>
      </p:sp>
      <p:grpSp>
        <p:nvGrpSpPr>
          <p:cNvPr id="3" name="object 3"/>
          <p:cNvGrpSpPr/>
          <p:nvPr/>
        </p:nvGrpSpPr>
        <p:grpSpPr>
          <a:xfrm>
            <a:off x="1169363" y="1692465"/>
            <a:ext cx="10438310" cy="5165025"/>
            <a:chOff x="1753689" y="1692972"/>
            <a:chExt cx="10438310" cy="5165025"/>
          </a:xfrm>
        </p:grpSpPr>
        <p:pic>
          <p:nvPicPr>
            <p:cNvPr id="4" name="object 4"/>
            <p:cNvPicPr/>
            <p:nvPr/>
          </p:nvPicPr>
          <p:blipFill>
            <a:blip r:embed="rId2" cstate="print"/>
            <a:stretch>
              <a:fillRect/>
            </a:stretch>
          </p:blipFill>
          <p:spPr>
            <a:xfrm>
              <a:off x="9964420" y="3631056"/>
              <a:ext cx="2227579" cy="3226941"/>
            </a:xfrm>
            <a:prstGeom prst="rect">
              <a:avLst/>
            </a:prstGeom>
          </p:spPr>
        </p:pic>
        <p:pic>
          <p:nvPicPr>
            <p:cNvPr id="5" name="object 5"/>
            <p:cNvPicPr/>
            <p:nvPr/>
          </p:nvPicPr>
          <p:blipFill>
            <a:blip r:embed="rId3" cstate="print"/>
            <a:stretch>
              <a:fillRect/>
            </a:stretch>
          </p:blipFill>
          <p:spPr>
            <a:xfrm>
              <a:off x="1753689" y="1692972"/>
              <a:ext cx="8571738" cy="3308477"/>
            </a:xfrm>
            <a:prstGeom prst="rect">
              <a:avLst/>
            </a:prstGeom>
          </p:spPr>
        </p:pic>
      </p:grpSp>
      <p:sp>
        <p:nvSpPr>
          <p:cNvPr id="6" name="object 6"/>
          <p:cNvSpPr txBox="1"/>
          <p:nvPr/>
        </p:nvSpPr>
        <p:spPr>
          <a:xfrm>
            <a:off x="1946085" y="1886330"/>
            <a:ext cx="1646555" cy="2736215"/>
          </a:xfrm>
          <a:prstGeom prst="rect">
            <a:avLst/>
          </a:prstGeom>
        </p:spPr>
        <p:txBody>
          <a:bodyPr vert="horz" wrap="square" lIns="0" tIns="43180" rIns="0" bIns="0" rtlCol="0">
            <a:spAutoFit/>
          </a:bodyPr>
          <a:lstStyle/>
          <a:p>
            <a:pPr marL="12065" marR="5080" indent="-635" algn="ctr">
              <a:lnSpc>
                <a:spcPct val="91600"/>
              </a:lnSpc>
              <a:spcBef>
                <a:spcPts val="340"/>
              </a:spcBef>
            </a:pPr>
            <a:r>
              <a:rPr sz="2400" spc="-114" dirty="0">
                <a:latin typeface="Trebuchet MS"/>
                <a:cs typeface="Trebuchet MS"/>
              </a:rPr>
              <a:t>They</a:t>
            </a:r>
            <a:r>
              <a:rPr sz="2400" spc="-225" dirty="0">
                <a:latin typeface="Trebuchet MS"/>
                <a:cs typeface="Trebuchet MS"/>
              </a:rPr>
              <a:t> </a:t>
            </a:r>
            <a:r>
              <a:rPr sz="2400" spc="-20" dirty="0">
                <a:latin typeface="Trebuchet MS"/>
                <a:cs typeface="Trebuchet MS"/>
              </a:rPr>
              <a:t>help </a:t>
            </a:r>
            <a:r>
              <a:rPr sz="2400" spc="-10" dirty="0">
                <a:latin typeface="Trebuchet MS"/>
                <a:cs typeface="Trebuchet MS"/>
              </a:rPr>
              <a:t>children recognise, understand </a:t>
            </a:r>
            <a:r>
              <a:rPr sz="2400" dirty="0">
                <a:latin typeface="Trebuchet MS"/>
                <a:cs typeface="Trebuchet MS"/>
              </a:rPr>
              <a:t>and</a:t>
            </a:r>
            <a:r>
              <a:rPr sz="2400" spc="-245" dirty="0">
                <a:latin typeface="Trebuchet MS"/>
                <a:cs typeface="Trebuchet MS"/>
              </a:rPr>
              <a:t> </a:t>
            </a:r>
            <a:r>
              <a:rPr sz="2400" spc="-10" dirty="0">
                <a:latin typeface="Trebuchet MS"/>
                <a:cs typeface="Trebuchet MS"/>
              </a:rPr>
              <a:t>manage emotions</a:t>
            </a:r>
            <a:r>
              <a:rPr sz="2400" spc="-185" dirty="0">
                <a:latin typeface="Trebuchet MS"/>
                <a:cs typeface="Trebuchet MS"/>
              </a:rPr>
              <a:t> </a:t>
            </a:r>
            <a:r>
              <a:rPr sz="2400" spc="-35" dirty="0">
                <a:latin typeface="Trebuchet MS"/>
                <a:cs typeface="Trebuchet MS"/>
              </a:rPr>
              <a:t>to </a:t>
            </a:r>
            <a:r>
              <a:rPr sz="2400" spc="-10" dirty="0">
                <a:latin typeface="Trebuchet MS"/>
                <a:cs typeface="Trebuchet MS"/>
              </a:rPr>
              <a:t>increase </a:t>
            </a:r>
            <a:r>
              <a:rPr sz="2400" spc="80" dirty="0">
                <a:latin typeface="Trebuchet MS"/>
                <a:cs typeface="Trebuchet MS"/>
              </a:rPr>
              <a:t>success</a:t>
            </a:r>
            <a:endParaRPr sz="2400" dirty="0">
              <a:latin typeface="Trebuchet MS"/>
              <a:cs typeface="Trebuchet MS"/>
            </a:endParaRPr>
          </a:p>
        </p:txBody>
      </p:sp>
      <p:sp>
        <p:nvSpPr>
          <p:cNvPr id="7" name="object 7"/>
          <p:cNvSpPr txBox="1"/>
          <p:nvPr/>
        </p:nvSpPr>
        <p:spPr>
          <a:xfrm>
            <a:off x="4477332" y="2248589"/>
            <a:ext cx="1955800" cy="2065020"/>
          </a:xfrm>
          <a:prstGeom prst="rect">
            <a:avLst/>
          </a:prstGeom>
        </p:spPr>
        <p:txBody>
          <a:bodyPr vert="horz" wrap="square" lIns="0" tIns="43815" rIns="0" bIns="0" rtlCol="0">
            <a:spAutoFit/>
          </a:bodyPr>
          <a:lstStyle/>
          <a:p>
            <a:pPr marL="12700" marR="5080" algn="ctr">
              <a:lnSpc>
                <a:spcPct val="91500"/>
              </a:lnSpc>
              <a:spcBef>
                <a:spcPts val="345"/>
              </a:spcBef>
            </a:pPr>
            <a:r>
              <a:rPr sz="2400" spc="-114" dirty="0">
                <a:latin typeface="Trebuchet MS"/>
                <a:cs typeface="Trebuchet MS"/>
              </a:rPr>
              <a:t>They</a:t>
            </a:r>
            <a:r>
              <a:rPr sz="2400" spc="-220" dirty="0">
                <a:latin typeface="Trebuchet MS"/>
                <a:cs typeface="Trebuchet MS"/>
              </a:rPr>
              <a:t> </a:t>
            </a:r>
            <a:r>
              <a:rPr sz="2400" spc="-35" dirty="0">
                <a:latin typeface="Trebuchet MS"/>
                <a:cs typeface="Trebuchet MS"/>
              </a:rPr>
              <a:t>plan</a:t>
            </a:r>
            <a:r>
              <a:rPr sz="2400" spc="-195" dirty="0">
                <a:latin typeface="Trebuchet MS"/>
                <a:cs typeface="Trebuchet MS"/>
              </a:rPr>
              <a:t> </a:t>
            </a:r>
            <a:r>
              <a:rPr sz="2400" spc="-25" dirty="0">
                <a:latin typeface="Trebuchet MS"/>
                <a:cs typeface="Trebuchet MS"/>
              </a:rPr>
              <a:t>and </a:t>
            </a:r>
            <a:r>
              <a:rPr sz="2400" spc="-10" dirty="0">
                <a:latin typeface="Trebuchet MS"/>
                <a:cs typeface="Trebuchet MS"/>
              </a:rPr>
              <a:t>deliver </a:t>
            </a:r>
            <a:r>
              <a:rPr sz="2400" spc="-60" dirty="0">
                <a:latin typeface="Trebuchet MS"/>
                <a:cs typeface="Trebuchet MS"/>
              </a:rPr>
              <a:t>individual</a:t>
            </a:r>
            <a:r>
              <a:rPr sz="2400" spc="-165" dirty="0">
                <a:latin typeface="Trebuchet MS"/>
                <a:cs typeface="Trebuchet MS"/>
              </a:rPr>
              <a:t> </a:t>
            </a:r>
            <a:r>
              <a:rPr sz="2400" spc="-35" dirty="0">
                <a:latin typeface="Trebuchet MS"/>
                <a:cs typeface="Trebuchet MS"/>
              </a:rPr>
              <a:t>(and </a:t>
            </a:r>
            <a:r>
              <a:rPr sz="2400" dirty="0">
                <a:latin typeface="Trebuchet MS"/>
                <a:cs typeface="Trebuchet MS"/>
              </a:rPr>
              <a:t>small</a:t>
            </a:r>
            <a:r>
              <a:rPr sz="2400" spc="-204" dirty="0">
                <a:latin typeface="Trebuchet MS"/>
                <a:cs typeface="Trebuchet MS"/>
              </a:rPr>
              <a:t> </a:t>
            </a:r>
            <a:r>
              <a:rPr sz="2400" spc="-10" dirty="0">
                <a:latin typeface="Trebuchet MS"/>
                <a:cs typeface="Trebuchet MS"/>
              </a:rPr>
              <a:t>group) support programmes</a:t>
            </a:r>
            <a:endParaRPr sz="2400" dirty="0">
              <a:latin typeface="Trebuchet MS"/>
              <a:cs typeface="Trebuchet MS"/>
            </a:endParaRPr>
          </a:p>
        </p:txBody>
      </p:sp>
      <p:sp>
        <p:nvSpPr>
          <p:cNvPr id="8" name="object 8"/>
          <p:cNvSpPr txBox="1"/>
          <p:nvPr/>
        </p:nvSpPr>
        <p:spPr>
          <a:xfrm>
            <a:off x="7317825" y="2314194"/>
            <a:ext cx="1684020" cy="2065020"/>
          </a:xfrm>
          <a:prstGeom prst="rect">
            <a:avLst/>
          </a:prstGeom>
        </p:spPr>
        <p:txBody>
          <a:bodyPr vert="horz" wrap="square" lIns="0" tIns="43815" rIns="0" bIns="0" rtlCol="0">
            <a:spAutoFit/>
          </a:bodyPr>
          <a:lstStyle/>
          <a:p>
            <a:pPr marL="12700" marR="5080" algn="ctr">
              <a:lnSpc>
                <a:spcPct val="91500"/>
              </a:lnSpc>
              <a:spcBef>
                <a:spcPts val="345"/>
              </a:spcBef>
            </a:pPr>
            <a:r>
              <a:rPr sz="2400" spc="-114" dirty="0">
                <a:latin typeface="Trebuchet MS"/>
                <a:cs typeface="Trebuchet MS"/>
              </a:rPr>
              <a:t>They</a:t>
            </a:r>
            <a:r>
              <a:rPr sz="2400" spc="-225" dirty="0">
                <a:latin typeface="Trebuchet MS"/>
                <a:cs typeface="Trebuchet MS"/>
              </a:rPr>
              <a:t> </a:t>
            </a:r>
            <a:r>
              <a:rPr sz="2400" spc="-30" dirty="0">
                <a:latin typeface="Trebuchet MS"/>
                <a:cs typeface="Trebuchet MS"/>
              </a:rPr>
              <a:t>receive </a:t>
            </a:r>
            <a:r>
              <a:rPr sz="2400" spc="-90" dirty="0">
                <a:latin typeface="Trebuchet MS"/>
                <a:cs typeface="Trebuchet MS"/>
              </a:rPr>
              <a:t>training</a:t>
            </a:r>
            <a:r>
              <a:rPr sz="2400" spc="-204" dirty="0">
                <a:latin typeface="Trebuchet MS"/>
                <a:cs typeface="Trebuchet MS"/>
              </a:rPr>
              <a:t> </a:t>
            </a:r>
            <a:r>
              <a:rPr sz="2400" spc="-25" dirty="0">
                <a:latin typeface="Trebuchet MS"/>
                <a:cs typeface="Trebuchet MS"/>
              </a:rPr>
              <a:t>and </a:t>
            </a:r>
            <a:r>
              <a:rPr sz="2400" spc="-10" dirty="0">
                <a:latin typeface="Trebuchet MS"/>
                <a:cs typeface="Trebuchet MS"/>
              </a:rPr>
              <a:t>supervision </a:t>
            </a:r>
            <a:r>
              <a:rPr sz="2400" spc="-80" dirty="0">
                <a:latin typeface="Trebuchet MS"/>
                <a:cs typeface="Trebuchet MS"/>
              </a:rPr>
              <a:t>from</a:t>
            </a:r>
            <a:r>
              <a:rPr sz="2400" spc="-215" dirty="0">
                <a:latin typeface="Trebuchet MS"/>
                <a:cs typeface="Trebuchet MS"/>
              </a:rPr>
              <a:t> </a:t>
            </a:r>
            <a:r>
              <a:rPr sz="2400" spc="-25" dirty="0">
                <a:latin typeface="Trebuchet MS"/>
                <a:cs typeface="Trebuchet MS"/>
              </a:rPr>
              <a:t>an </a:t>
            </a:r>
            <a:r>
              <a:rPr sz="2400" spc="-10" dirty="0">
                <a:latin typeface="Trebuchet MS"/>
                <a:cs typeface="Trebuchet MS"/>
              </a:rPr>
              <a:t>educational psychologist</a:t>
            </a:r>
            <a:endParaRPr sz="2400" dirty="0">
              <a:latin typeface="Trebuchet MS"/>
              <a:cs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605155"/>
            <a:ext cx="6654165" cy="696595"/>
          </a:xfrm>
          <a:prstGeom prst="rect">
            <a:avLst/>
          </a:prstGeom>
        </p:spPr>
        <p:txBody>
          <a:bodyPr vert="horz" wrap="square" lIns="0" tIns="13335" rIns="0" bIns="0" rtlCol="0">
            <a:spAutoFit/>
          </a:bodyPr>
          <a:lstStyle/>
          <a:p>
            <a:pPr marL="12700">
              <a:lnSpc>
                <a:spcPct val="100000"/>
              </a:lnSpc>
              <a:spcBef>
                <a:spcPts val="105"/>
              </a:spcBef>
            </a:pPr>
            <a:r>
              <a:rPr b="0" u="sng" spc="-175" dirty="0">
                <a:solidFill>
                  <a:schemeClr val="accent1"/>
                </a:solidFill>
              </a:rPr>
              <a:t>Benefits</a:t>
            </a:r>
            <a:r>
              <a:rPr b="0" u="sng" spc="-480" dirty="0">
                <a:solidFill>
                  <a:schemeClr val="accent1"/>
                </a:solidFill>
              </a:rPr>
              <a:t> </a:t>
            </a:r>
            <a:r>
              <a:rPr b="0" u="sng" spc="-215" dirty="0">
                <a:solidFill>
                  <a:schemeClr val="accent1"/>
                </a:solidFill>
              </a:rPr>
              <a:t>of</a:t>
            </a:r>
            <a:r>
              <a:rPr b="0" u="sng" spc="-455" dirty="0">
                <a:solidFill>
                  <a:schemeClr val="accent1"/>
                </a:solidFill>
              </a:rPr>
              <a:t> </a:t>
            </a:r>
            <a:r>
              <a:rPr b="0" u="sng" spc="-75" dirty="0">
                <a:solidFill>
                  <a:schemeClr val="accent1"/>
                </a:solidFill>
              </a:rPr>
              <a:t>ELSA</a:t>
            </a:r>
            <a:r>
              <a:rPr b="0" u="sng" spc="-475" dirty="0">
                <a:solidFill>
                  <a:schemeClr val="accent1"/>
                </a:solidFill>
              </a:rPr>
              <a:t> </a:t>
            </a:r>
            <a:r>
              <a:rPr b="0" u="sng" spc="400" dirty="0">
                <a:solidFill>
                  <a:schemeClr val="accent1"/>
                </a:solidFill>
              </a:rPr>
              <a:t>–</a:t>
            </a:r>
            <a:r>
              <a:rPr b="0" u="sng" spc="-459" dirty="0">
                <a:solidFill>
                  <a:schemeClr val="accent1"/>
                </a:solidFill>
              </a:rPr>
              <a:t> </a:t>
            </a:r>
            <a:r>
              <a:rPr b="0" u="sng" spc="-265" dirty="0">
                <a:solidFill>
                  <a:schemeClr val="accent1"/>
                </a:solidFill>
              </a:rPr>
              <a:t>for</a:t>
            </a:r>
            <a:r>
              <a:rPr b="0" u="sng" spc="-455" dirty="0">
                <a:solidFill>
                  <a:schemeClr val="accent1"/>
                </a:solidFill>
              </a:rPr>
              <a:t> </a:t>
            </a:r>
            <a:r>
              <a:rPr b="0" u="sng" spc="-65" dirty="0">
                <a:solidFill>
                  <a:schemeClr val="accent1"/>
                </a:solidFill>
              </a:rPr>
              <a:t>Pupils</a:t>
            </a:r>
          </a:p>
        </p:txBody>
      </p:sp>
      <p:sp>
        <p:nvSpPr>
          <p:cNvPr id="3" name="object 3"/>
          <p:cNvSpPr txBox="1"/>
          <p:nvPr/>
        </p:nvSpPr>
        <p:spPr>
          <a:xfrm>
            <a:off x="1553844" y="1909572"/>
            <a:ext cx="2883535" cy="1730375"/>
          </a:xfrm>
          <a:prstGeom prst="rect">
            <a:avLst/>
          </a:prstGeom>
          <a:solidFill>
            <a:srgbClr val="9F2B92"/>
          </a:solidFill>
          <a:ln w="19050">
            <a:solidFill>
              <a:srgbClr val="FFFFFF"/>
            </a:solidFill>
          </a:ln>
        </p:spPr>
        <p:txBody>
          <a:bodyPr vert="horz" wrap="square" lIns="0" tIns="72390" rIns="0" bIns="0" rtlCol="0">
            <a:spAutoFit/>
          </a:bodyPr>
          <a:lstStyle/>
          <a:p>
            <a:pPr>
              <a:lnSpc>
                <a:spcPct val="100000"/>
              </a:lnSpc>
              <a:spcBef>
                <a:spcPts val="570"/>
              </a:spcBef>
            </a:pPr>
            <a:endParaRPr sz="2700">
              <a:latin typeface="Times New Roman"/>
              <a:cs typeface="Times New Roman"/>
            </a:endParaRPr>
          </a:p>
          <a:p>
            <a:pPr marL="346710" marR="104139" indent="-236220">
              <a:lnSpc>
                <a:spcPts val="2980"/>
              </a:lnSpc>
            </a:pPr>
            <a:r>
              <a:rPr sz="2700" spc="-70" dirty="0">
                <a:solidFill>
                  <a:srgbClr val="FFFFFF"/>
                </a:solidFill>
                <a:latin typeface="Trebuchet MS"/>
                <a:cs typeface="Trebuchet MS"/>
              </a:rPr>
              <a:t>Feeling</a:t>
            </a:r>
            <a:r>
              <a:rPr sz="2700" spc="-250" dirty="0">
                <a:solidFill>
                  <a:srgbClr val="FFFFFF"/>
                </a:solidFill>
                <a:latin typeface="Trebuchet MS"/>
                <a:cs typeface="Trebuchet MS"/>
              </a:rPr>
              <a:t> </a:t>
            </a:r>
            <a:r>
              <a:rPr sz="2700" spc="-10" dirty="0">
                <a:solidFill>
                  <a:srgbClr val="FFFFFF"/>
                </a:solidFill>
                <a:latin typeface="Trebuchet MS"/>
                <a:cs typeface="Trebuchet MS"/>
              </a:rPr>
              <a:t>supported </a:t>
            </a:r>
            <a:r>
              <a:rPr sz="2700" dirty="0">
                <a:solidFill>
                  <a:srgbClr val="FFFFFF"/>
                </a:solidFill>
                <a:latin typeface="Trebuchet MS"/>
                <a:cs typeface="Trebuchet MS"/>
              </a:rPr>
              <a:t>and</a:t>
            </a:r>
            <a:r>
              <a:rPr sz="2700" spc="-215" dirty="0">
                <a:solidFill>
                  <a:srgbClr val="FFFFFF"/>
                </a:solidFill>
                <a:latin typeface="Trebuchet MS"/>
                <a:cs typeface="Trebuchet MS"/>
              </a:rPr>
              <a:t> </a:t>
            </a:r>
            <a:r>
              <a:rPr sz="2700" spc="-55" dirty="0">
                <a:solidFill>
                  <a:srgbClr val="FFFFFF"/>
                </a:solidFill>
                <a:latin typeface="Trebuchet MS"/>
                <a:cs typeface="Trebuchet MS"/>
              </a:rPr>
              <a:t>listened</a:t>
            </a:r>
            <a:r>
              <a:rPr sz="2700" spc="-240" dirty="0">
                <a:solidFill>
                  <a:srgbClr val="FFFFFF"/>
                </a:solidFill>
                <a:latin typeface="Trebuchet MS"/>
                <a:cs typeface="Trebuchet MS"/>
              </a:rPr>
              <a:t> </a:t>
            </a:r>
            <a:r>
              <a:rPr sz="2700" spc="-25" dirty="0">
                <a:solidFill>
                  <a:srgbClr val="FFFFFF"/>
                </a:solidFill>
                <a:latin typeface="Trebuchet MS"/>
                <a:cs typeface="Trebuchet MS"/>
              </a:rPr>
              <a:t>to</a:t>
            </a:r>
            <a:endParaRPr sz="2700">
              <a:latin typeface="Trebuchet MS"/>
              <a:cs typeface="Trebuchet MS"/>
            </a:endParaRPr>
          </a:p>
        </p:txBody>
      </p:sp>
      <p:graphicFrame>
        <p:nvGraphicFramePr>
          <p:cNvPr id="4" name="object 4"/>
          <p:cNvGraphicFramePr>
            <a:graphicFrameLocks noGrp="1"/>
          </p:cNvGraphicFramePr>
          <p:nvPr/>
        </p:nvGraphicFramePr>
        <p:xfrm>
          <a:off x="4715764" y="1900047"/>
          <a:ext cx="2882900" cy="1728470"/>
        </p:xfrm>
        <a:graphic>
          <a:graphicData uri="http://schemas.openxmlformats.org/drawingml/2006/table">
            <a:tbl>
              <a:tblPr firstRow="1" bandRow="1">
                <a:tableStyleId>{2D5ABB26-0587-4C30-8999-92F81FD0307C}</a:tableStyleId>
              </a:tblPr>
              <a:tblGrid>
                <a:gridCol w="2882900">
                  <a:extLst>
                    <a:ext uri="{9D8B030D-6E8A-4147-A177-3AD203B41FA5}">
                      <a16:colId xmlns:a16="http://schemas.microsoft.com/office/drawing/2014/main" val="20000"/>
                    </a:ext>
                  </a:extLst>
                </a:gridCol>
              </a:tblGrid>
              <a:tr h="468630">
                <a:tc>
                  <a:txBody>
                    <a:bodyPr/>
                    <a:lstStyle/>
                    <a:p>
                      <a:pPr marL="1905" algn="ctr">
                        <a:lnSpc>
                          <a:spcPts val="3200"/>
                        </a:lnSpc>
                        <a:spcBef>
                          <a:spcPts val="390"/>
                        </a:spcBef>
                      </a:pPr>
                      <a:r>
                        <a:rPr sz="2700" spc="-25" dirty="0">
                          <a:solidFill>
                            <a:srgbClr val="FFFFFF"/>
                          </a:solidFill>
                          <a:latin typeface="Trebuchet MS"/>
                          <a:cs typeface="Trebuchet MS"/>
                        </a:rPr>
                        <a:t>Develop</a:t>
                      </a:r>
                      <a:r>
                        <a:rPr sz="2700" spc="-229" dirty="0">
                          <a:solidFill>
                            <a:srgbClr val="FFFFFF"/>
                          </a:solidFill>
                          <a:latin typeface="Trebuchet MS"/>
                          <a:cs typeface="Trebuchet MS"/>
                        </a:rPr>
                        <a:t> </a:t>
                      </a:r>
                      <a:r>
                        <a:rPr sz="2700" spc="-10" dirty="0">
                          <a:solidFill>
                            <a:srgbClr val="FFFFFF"/>
                          </a:solidFill>
                          <a:latin typeface="Trebuchet MS"/>
                          <a:cs typeface="Trebuchet MS"/>
                        </a:rPr>
                        <a:t>greater</a:t>
                      </a:r>
                      <a:endParaRPr sz="2700">
                        <a:latin typeface="Trebuchet MS"/>
                        <a:cs typeface="Trebuchet MS"/>
                      </a:endParaRPr>
                    </a:p>
                  </a:txBody>
                  <a:tcPr marL="0" marR="0" marT="49530" marB="0">
                    <a:lnL w="19050">
                      <a:solidFill>
                        <a:srgbClr val="FFFFFF"/>
                      </a:solidFill>
                      <a:prstDash val="solid"/>
                    </a:lnL>
                    <a:lnR w="19050">
                      <a:solidFill>
                        <a:srgbClr val="FFFFFF"/>
                      </a:solidFill>
                      <a:prstDash val="solid"/>
                    </a:lnR>
                    <a:lnT w="19050">
                      <a:solidFill>
                        <a:srgbClr val="FFFFFF"/>
                      </a:solidFill>
                      <a:prstDash val="solid"/>
                    </a:lnT>
                    <a:solidFill>
                      <a:srgbClr val="4A2CA1"/>
                    </a:solidFill>
                  </a:tcPr>
                </a:tc>
                <a:extLst>
                  <a:ext uri="{0D108BD9-81ED-4DB2-BD59-A6C34878D82A}">
                    <a16:rowId xmlns:a16="http://schemas.microsoft.com/office/drawing/2014/main" val="10000"/>
                  </a:ext>
                </a:extLst>
              </a:tr>
              <a:tr h="377190">
                <a:tc>
                  <a:txBody>
                    <a:bodyPr/>
                    <a:lstStyle/>
                    <a:p>
                      <a:pPr marL="1905" algn="ctr">
                        <a:lnSpc>
                          <a:spcPts val="2870"/>
                        </a:lnSpc>
                      </a:pPr>
                      <a:r>
                        <a:rPr sz="2700" spc="-40" dirty="0">
                          <a:solidFill>
                            <a:srgbClr val="FFFFFF"/>
                          </a:solidFill>
                          <a:latin typeface="Trebuchet MS"/>
                          <a:cs typeface="Trebuchet MS"/>
                        </a:rPr>
                        <a:t>self</a:t>
                      </a:r>
                      <a:r>
                        <a:rPr sz="2700" spc="-240" dirty="0">
                          <a:solidFill>
                            <a:srgbClr val="FFFFFF"/>
                          </a:solidFill>
                          <a:latin typeface="Trebuchet MS"/>
                          <a:cs typeface="Trebuchet MS"/>
                        </a:rPr>
                        <a:t> </a:t>
                      </a:r>
                      <a:r>
                        <a:rPr sz="2700" spc="-10" dirty="0">
                          <a:solidFill>
                            <a:srgbClr val="FFFFFF"/>
                          </a:solidFill>
                          <a:latin typeface="Trebuchet MS"/>
                          <a:cs typeface="Trebuchet MS"/>
                        </a:rPr>
                        <a:t>awareness</a:t>
                      </a:r>
                      <a:endParaRPr sz="2700">
                        <a:latin typeface="Trebuchet MS"/>
                        <a:cs typeface="Trebuchet MS"/>
                      </a:endParaRPr>
                    </a:p>
                  </a:txBody>
                  <a:tcPr marL="0" marR="0" marT="0" marB="0">
                    <a:lnL w="19050">
                      <a:solidFill>
                        <a:srgbClr val="FFFFFF"/>
                      </a:solidFill>
                      <a:prstDash val="solid"/>
                    </a:lnL>
                    <a:lnR w="19050">
                      <a:solidFill>
                        <a:srgbClr val="FFFFFF"/>
                      </a:solidFill>
                      <a:prstDash val="solid"/>
                    </a:lnR>
                    <a:solidFill>
                      <a:srgbClr val="4A2CA1"/>
                    </a:solidFill>
                  </a:tcPr>
                </a:tc>
                <a:extLst>
                  <a:ext uri="{0D108BD9-81ED-4DB2-BD59-A6C34878D82A}">
                    <a16:rowId xmlns:a16="http://schemas.microsoft.com/office/drawing/2014/main" val="10001"/>
                  </a:ext>
                </a:extLst>
              </a:tr>
              <a:tr h="375920">
                <a:tc>
                  <a:txBody>
                    <a:bodyPr/>
                    <a:lstStyle/>
                    <a:p>
                      <a:pPr algn="ctr">
                        <a:lnSpc>
                          <a:spcPts val="2865"/>
                        </a:lnSpc>
                      </a:pPr>
                      <a:r>
                        <a:rPr sz="2700" dirty="0">
                          <a:solidFill>
                            <a:srgbClr val="FFFFFF"/>
                          </a:solidFill>
                          <a:latin typeface="Trebuchet MS"/>
                          <a:cs typeface="Trebuchet MS"/>
                        </a:rPr>
                        <a:t>and</a:t>
                      </a:r>
                      <a:r>
                        <a:rPr sz="2700" spc="-235" dirty="0">
                          <a:solidFill>
                            <a:srgbClr val="FFFFFF"/>
                          </a:solidFill>
                          <a:latin typeface="Trebuchet MS"/>
                          <a:cs typeface="Trebuchet MS"/>
                        </a:rPr>
                        <a:t> </a:t>
                      </a:r>
                      <a:r>
                        <a:rPr sz="2700" spc="-110" dirty="0">
                          <a:solidFill>
                            <a:srgbClr val="FFFFFF"/>
                          </a:solidFill>
                          <a:latin typeface="Trebuchet MS"/>
                          <a:cs typeface="Trebuchet MS"/>
                        </a:rPr>
                        <a:t>ability</a:t>
                      </a:r>
                      <a:r>
                        <a:rPr sz="2700" spc="-245" dirty="0">
                          <a:solidFill>
                            <a:srgbClr val="FFFFFF"/>
                          </a:solidFill>
                          <a:latin typeface="Trebuchet MS"/>
                          <a:cs typeface="Trebuchet MS"/>
                        </a:rPr>
                        <a:t> </a:t>
                      </a:r>
                      <a:r>
                        <a:rPr sz="2700" spc="-100" dirty="0">
                          <a:solidFill>
                            <a:srgbClr val="FFFFFF"/>
                          </a:solidFill>
                          <a:latin typeface="Trebuchet MS"/>
                          <a:cs typeface="Trebuchet MS"/>
                        </a:rPr>
                        <a:t>to</a:t>
                      </a:r>
                      <a:r>
                        <a:rPr sz="2700" spc="-229" dirty="0">
                          <a:solidFill>
                            <a:srgbClr val="FFFFFF"/>
                          </a:solidFill>
                          <a:latin typeface="Trebuchet MS"/>
                          <a:cs typeface="Trebuchet MS"/>
                        </a:rPr>
                        <a:t> </a:t>
                      </a:r>
                      <a:r>
                        <a:rPr sz="2700" spc="-20" dirty="0">
                          <a:solidFill>
                            <a:srgbClr val="FFFFFF"/>
                          </a:solidFill>
                          <a:latin typeface="Trebuchet MS"/>
                          <a:cs typeface="Trebuchet MS"/>
                        </a:rPr>
                        <a:t>talk</a:t>
                      </a:r>
                      <a:endParaRPr sz="2700">
                        <a:latin typeface="Trebuchet MS"/>
                        <a:cs typeface="Trebuchet MS"/>
                      </a:endParaRPr>
                    </a:p>
                  </a:txBody>
                  <a:tcPr marL="0" marR="0" marT="0" marB="0">
                    <a:lnL w="19050">
                      <a:solidFill>
                        <a:srgbClr val="FFFFFF"/>
                      </a:solidFill>
                      <a:prstDash val="solid"/>
                    </a:lnL>
                    <a:lnR w="19050">
                      <a:solidFill>
                        <a:srgbClr val="FFFFFF"/>
                      </a:solidFill>
                      <a:prstDash val="solid"/>
                    </a:lnR>
                    <a:solidFill>
                      <a:srgbClr val="4A2CA1"/>
                    </a:solidFill>
                  </a:tcPr>
                </a:tc>
                <a:extLst>
                  <a:ext uri="{0D108BD9-81ED-4DB2-BD59-A6C34878D82A}">
                    <a16:rowId xmlns:a16="http://schemas.microsoft.com/office/drawing/2014/main" val="10002"/>
                  </a:ext>
                </a:extLst>
              </a:tr>
              <a:tr h="506730">
                <a:tc>
                  <a:txBody>
                    <a:bodyPr/>
                    <a:lstStyle/>
                    <a:p>
                      <a:pPr algn="ctr">
                        <a:lnSpc>
                          <a:spcPts val="2910"/>
                        </a:lnSpc>
                      </a:pPr>
                      <a:r>
                        <a:rPr sz="2700" spc="-40" dirty="0">
                          <a:solidFill>
                            <a:srgbClr val="FFFFFF"/>
                          </a:solidFill>
                          <a:latin typeface="Trebuchet MS"/>
                          <a:cs typeface="Trebuchet MS"/>
                        </a:rPr>
                        <a:t>about</a:t>
                      </a:r>
                      <a:r>
                        <a:rPr sz="2700" spc="-229" dirty="0">
                          <a:solidFill>
                            <a:srgbClr val="FFFFFF"/>
                          </a:solidFill>
                          <a:latin typeface="Trebuchet MS"/>
                          <a:cs typeface="Trebuchet MS"/>
                        </a:rPr>
                        <a:t> </a:t>
                      </a:r>
                      <a:r>
                        <a:rPr sz="2700" spc="-10" dirty="0">
                          <a:solidFill>
                            <a:srgbClr val="FFFFFF"/>
                          </a:solidFill>
                          <a:latin typeface="Trebuchet MS"/>
                          <a:cs typeface="Trebuchet MS"/>
                        </a:rPr>
                        <a:t>feelings</a:t>
                      </a:r>
                      <a:endParaRPr sz="2700">
                        <a:latin typeface="Trebuchet MS"/>
                        <a:cs typeface="Trebuchet MS"/>
                      </a:endParaRPr>
                    </a:p>
                  </a:txBody>
                  <a:tcPr marL="0" marR="0" marT="0" marB="0">
                    <a:lnL w="19050">
                      <a:solidFill>
                        <a:srgbClr val="FFFFFF"/>
                      </a:solidFill>
                      <a:prstDash val="solid"/>
                    </a:lnL>
                    <a:lnR w="19050">
                      <a:solidFill>
                        <a:srgbClr val="FFFFFF"/>
                      </a:solidFill>
                      <a:prstDash val="solid"/>
                    </a:lnR>
                    <a:lnB w="19050">
                      <a:solidFill>
                        <a:srgbClr val="FFFFFF"/>
                      </a:solidFill>
                      <a:prstDash val="solid"/>
                    </a:lnB>
                    <a:solidFill>
                      <a:srgbClr val="4A2CA1"/>
                    </a:solidFill>
                  </a:tcPr>
                </a:tc>
                <a:extLst>
                  <a:ext uri="{0D108BD9-81ED-4DB2-BD59-A6C34878D82A}">
                    <a16:rowId xmlns:a16="http://schemas.microsoft.com/office/drawing/2014/main" val="10003"/>
                  </a:ext>
                </a:extLst>
              </a:tr>
            </a:tbl>
          </a:graphicData>
        </a:graphic>
      </p:graphicFrame>
      <p:sp>
        <p:nvSpPr>
          <p:cNvPr id="5" name="object 5"/>
          <p:cNvSpPr txBox="1"/>
          <p:nvPr/>
        </p:nvSpPr>
        <p:spPr>
          <a:xfrm>
            <a:off x="7896732" y="1909572"/>
            <a:ext cx="2883535" cy="1730375"/>
          </a:xfrm>
          <a:prstGeom prst="rect">
            <a:avLst/>
          </a:prstGeom>
          <a:solidFill>
            <a:srgbClr val="2C70A3"/>
          </a:solidFill>
          <a:ln w="19050">
            <a:solidFill>
              <a:srgbClr val="FFFFFF"/>
            </a:solidFill>
          </a:ln>
        </p:spPr>
        <p:txBody>
          <a:bodyPr vert="horz" wrap="square" lIns="0" tIns="272415" rIns="0" bIns="0" rtlCol="0">
            <a:spAutoFit/>
          </a:bodyPr>
          <a:lstStyle/>
          <a:p>
            <a:pPr marL="184785" marR="177165" indent="24130" algn="just">
              <a:lnSpc>
                <a:spcPct val="91700"/>
              </a:lnSpc>
              <a:spcBef>
                <a:spcPts val="2145"/>
              </a:spcBef>
            </a:pPr>
            <a:r>
              <a:rPr sz="2700" dirty="0">
                <a:solidFill>
                  <a:srgbClr val="FFFFFF"/>
                </a:solidFill>
                <a:latin typeface="Trebuchet MS"/>
                <a:cs typeface="Trebuchet MS"/>
              </a:rPr>
              <a:t>Manage</a:t>
            </a:r>
            <a:r>
              <a:rPr sz="2700" spc="-170" dirty="0">
                <a:solidFill>
                  <a:srgbClr val="FFFFFF"/>
                </a:solidFill>
                <a:latin typeface="Trebuchet MS"/>
                <a:cs typeface="Trebuchet MS"/>
              </a:rPr>
              <a:t> </a:t>
            </a:r>
            <a:r>
              <a:rPr sz="2700" spc="-160" dirty="0">
                <a:solidFill>
                  <a:srgbClr val="FFFFFF"/>
                </a:solidFill>
                <a:latin typeface="Trebuchet MS"/>
                <a:cs typeface="Trebuchet MS"/>
              </a:rPr>
              <a:t>better</a:t>
            </a:r>
            <a:r>
              <a:rPr sz="2700" spc="-45" dirty="0">
                <a:solidFill>
                  <a:srgbClr val="FFFFFF"/>
                </a:solidFill>
                <a:latin typeface="Trebuchet MS"/>
                <a:cs typeface="Trebuchet MS"/>
              </a:rPr>
              <a:t> </a:t>
            </a:r>
            <a:r>
              <a:rPr sz="2700" spc="-25" dirty="0">
                <a:solidFill>
                  <a:srgbClr val="FFFFFF"/>
                </a:solidFill>
                <a:latin typeface="Trebuchet MS"/>
                <a:cs typeface="Trebuchet MS"/>
              </a:rPr>
              <a:t>in </a:t>
            </a:r>
            <a:r>
              <a:rPr sz="2700" dirty="0">
                <a:solidFill>
                  <a:srgbClr val="FFFFFF"/>
                </a:solidFill>
                <a:latin typeface="Trebuchet MS"/>
                <a:cs typeface="Trebuchet MS"/>
              </a:rPr>
              <a:t>school</a:t>
            </a:r>
            <a:r>
              <a:rPr sz="2700" spc="-114" dirty="0">
                <a:solidFill>
                  <a:srgbClr val="FFFFFF"/>
                </a:solidFill>
                <a:latin typeface="Trebuchet MS"/>
                <a:cs typeface="Trebuchet MS"/>
              </a:rPr>
              <a:t> </a:t>
            </a:r>
            <a:r>
              <a:rPr sz="2700" spc="-10" dirty="0">
                <a:solidFill>
                  <a:srgbClr val="FFFFFF"/>
                </a:solidFill>
                <a:latin typeface="Trebuchet MS"/>
                <a:cs typeface="Trebuchet MS"/>
              </a:rPr>
              <a:t>and</a:t>
            </a:r>
            <a:r>
              <a:rPr sz="2700" spc="-120" dirty="0">
                <a:solidFill>
                  <a:srgbClr val="FFFFFF"/>
                </a:solidFill>
                <a:latin typeface="Trebuchet MS"/>
                <a:cs typeface="Trebuchet MS"/>
              </a:rPr>
              <a:t> </a:t>
            </a:r>
            <a:r>
              <a:rPr sz="2700" spc="-20" dirty="0">
                <a:solidFill>
                  <a:srgbClr val="FFFFFF"/>
                </a:solidFill>
                <a:latin typeface="Trebuchet MS"/>
                <a:cs typeface="Trebuchet MS"/>
              </a:rPr>
              <a:t>have </a:t>
            </a:r>
            <a:r>
              <a:rPr sz="2700" spc="-25" dirty="0">
                <a:solidFill>
                  <a:srgbClr val="FFFFFF"/>
                </a:solidFill>
                <a:latin typeface="Trebuchet MS"/>
                <a:cs typeface="Trebuchet MS"/>
              </a:rPr>
              <a:t>coping</a:t>
            </a:r>
            <a:r>
              <a:rPr sz="2700" spc="-225" dirty="0">
                <a:solidFill>
                  <a:srgbClr val="FFFFFF"/>
                </a:solidFill>
                <a:latin typeface="Trebuchet MS"/>
                <a:cs typeface="Trebuchet MS"/>
              </a:rPr>
              <a:t> </a:t>
            </a:r>
            <a:r>
              <a:rPr sz="2700" spc="-50" dirty="0">
                <a:solidFill>
                  <a:srgbClr val="FFFFFF"/>
                </a:solidFill>
                <a:latin typeface="Trebuchet MS"/>
                <a:cs typeface="Trebuchet MS"/>
              </a:rPr>
              <a:t>strategies</a:t>
            </a:r>
            <a:endParaRPr sz="2700">
              <a:latin typeface="Trebuchet MS"/>
              <a:cs typeface="Trebuchet MS"/>
            </a:endParaRPr>
          </a:p>
        </p:txBody>
      </p:sp>
      <p:sp>
        <p:nvSpPr>
          <p:cNvPr id="6" name="object 6"/>
          <p:cNvSpPr txBox="1"/>
          <p:nvPr/>
        </p:nvSpPr>
        <p:spPr>
          <a:xfrm>
            <a:off x="3139567" y="3927703"/>
            <a:ext cx="2883535" cy="1730375"/>
          </a:xfrm>
          <a:prstGeom prst="rect">
            <a:avLst/>
          </a:prstGeom>
          <a:solidFill>
            <a:srgbClr val="2CA473"/>
          </a:solidFill>
          <a:ln w="19050">
            <a:solidFill>
              <a:srgbClr val="FFFFFF"/>
            </a:solidFill>
          </a:ln>
        </p:spPr>
        <p:txBody>
          <a:bodyPr vert="horz" wrap="square" lIns="0" tIns="273050" rIns="0" bIns="0" rtlCol="0">
            <a:spAutoFit/>
          </a:bodyPr>
          <a:lstStyle/>
          <a:p>
            <a:pPr marL="162560" marR="156210" indent="-1905" algn="ctr">
              <a:lnSpc>
                <a:spcPct val="91700"/>
              </a:lnSpc>
              <a:spcBef>
                <a:spcPts val="2150"/>
              </a:spcBef>
            </a:pPr>
            <a:r>
              <a:rPr sz="2700" spc="-95" dirty="0">
                <a:solidFill>
                  <a:srgbClr val="FFFFFF"/>
                </a:solidFill>
                <a:latin typeface="Trebuchet MS"/>
                <a:cs typeface="Trebuchet MS"/>
              </a:rPr>
              <a:t>Interact</a:t>
            </a:r>
            <a:r>
              <a:rPr sz="2700" spc="-220" dirty="0">
                <a:solidFill>
                  <a:srgbClr val="FFFFFF"/>
                </a:solidFill>
                <a:latin typeface="Trebuchet MS"/>
                <a:cs typeface="Trebuchet MS"/>
              </a:rPr>
              <a:t> </a:t>
            </a:r>
            <a:r>
              <a:rPr sz="2700" spc="-20" dirty="0">
                <a:solidFill>
                  <a:srgbClr val="FFFFFF"/>
                </a:solidFill>
                <a:latin typeface="Trebuchet MS"/>
                <a:cs typeface="Trebuchet MS"/>
              </a:rPr>
              <a:t>more </a:t>
            </a:r>
            <a:r>
              <a:rPr sz="2700" dirty="0">
                <a:solidFill>
                  <a:srgbClr val="FFFFFF"/>
                </a:solidFill>
                <a:latin typeface="Trebuchet MS"/>
                <a:cs typeface="Trebuchet MS"/>
              </a:rPr>
              <a:t>successfully</a:t>
            </a:r>
            <a:r>
              <a:rPr sz="2700" spc="-65" dirty="0">
                <a:solidFill>
                  <a:srgbClr val="FFFFFF"/>
                </a:solidFill>
                <a:latin typeface="Trebuchet MS"/>
                <a:cs typeface="Trebuchet MS"/>
              </a:rPr>
              <a:t> </a:t>
            </a:r>
            <a:r>
              <a:rPr sz="2700" spc="-80" dirty="0">
                <a:solidFill>
                  <a:srgbClr val="FFFFFF"/>
                </a:solidFill>
                <a:latin typeface="Trebuchet MS"/>
                <a:cs typeface="Trebuchet MS"/>
              </a:rPr>
              <a:t>with </a:t>
            </a:r>
            <a:r>
              <a:rPr sz="2700" spc="-10" dirty="0">
                <a:solidFill>
                  <a:srgbClr val="FFFFFF"/>
                </a:solidFill>
                <a:latin typeface="Trebuchet MS"/>
                <a:cs typeface="Trebuchet MS"/>
              </a:rPr>
              <a:t>others</a:t>
            </a:r>
            <a:endParaRPr sz="2700">
              <a:latin typeface="Trebuchet MS"/>
              <a:cs typeface="Trebuchet MS"/>
            </a:endParaRPr>
          </a:p>
        </p:txBody>
      </p:sp>
      <p:sp>
        <p:nvSpPr>
          <p:cNvPr id="7" name="object 7"/>
          <p:cNvSpPr txBox="1"/>
          <p:nvPr/>
        </p:nvSpPr>
        <p:spPr>
          <a:xfrm>
            <a:off x="6311010" y="3927703"/>
            <a:ext cx="2883535" cy="1730375"/>
          </a:xfrm>
          <a:prstGeom prst="rect">
            <a:avLst/>
          </a:prstGeom>
          <a:solidFill>
            <a:srgbClr val="4EA72D"/>
          </a:solidFill>
          <a:ln w="19050">
            <a:solidFill>
              <a:srgbClr val="FFFFFF"/>
            </a:solidFill>
          </a:ln>
        </p:spPr>
        <p:txBody>
          <a:bodyPr vert="horz" wrap="square" lIns="0" tIns="73025" rIns="0" bIns="0" rtlCol="0">
            <a:spAutoFit/>
          </a:bodyPr>
          <a:lstStyle/>
          <a:p>
            <a:pPr>
              <a:lnSpc>
                <a:spcPct val="100000"/>
              </a:lnSpc>
              <a:spcBef>
                <a:spcPts val="575"/>
              </a:spcBef>
            </a:pPr>
            <a:endParaRPr sz="2700">
              <a:latin typeface="Times New Roman"/>
              <a:cs typeface="Times New Roman"/>
            </a:endParaRPr>
          </a:p>
          <a:p>
            <a:pPr marL="586740" marR="171450" indent="-405765">
              <a:lnSpc>
                <a:spcPts val="2980"/>
              </a:lnSpc>
            </a:pPr>
            <a:r>
              <a:rPr sz="2700" spc="-70" dirty="0">
                <a:solidFill>
                  <a:srgbClr val="FFFFFF"/>
                </a:solidFill>
                <a:latin typeface="Trebuchet MS"/>
                <a:cs typeface="Trebuchet MS"/>
              </a:rPr>
              <a:t>Feel</a:t>
            </a:r>
            <a:r>
              <a:rPr sz="2700" spc="-240" dirty="0">
                <a:solidFill>
                  <a:srgbClr val="FFFFFF"/>
                </a:solidFill>
                <a:latin typeface="Trebuchet MS"/>
                <a:cs typeface="Trebuchet MS"/>
              </a:rPr>
              <a:t> </a:t>
            </a:r>
            <a:r>
              <a:rPr sz="2700" spc="-120" dirty="0">
                <a:solidFill>
                  <a:srgbClr val="FFFFFF"/>
                </a:solidFill>
                <a:latin typeface="Trebuchet MS"/>
                <a:cs typeface="Trebuchet MS"/>
              </a:rPr>
              <a:t>better</a:t>
            </a:r>
            <a:r>
              <a:rPr sz="2700" spc="-229" dirty="0">
                <a:solidFill>
                  <a:srgbClr val="FFFFFF"/>
                </a:solidFill>
                <a:latin typeface="Trebuchet MS"/>
                <a:cs typeface="Trebuchet MS"/>
              </a:rPr>
              <a:t> </a:t>
            </a:r>
            <a:r>
              <a:rPr sz="2700" spc="-20" dirty="0">
                <a:solidFill>
                  <a:srgbClr val="FFFFFF"/>
                </a:solidFill>
                <a:latin typeface="Trebuchet MS"/>
                <a:cs typeface="Trebuchet MS"/>
              </a:rPr>
              <a:t>about </a:t>
            </a:r>
            <a:r>
              <a:rPr sz="2700" spc="-10" dirty="0">
                <a:solidFill>
                  <a:srgbClr val="FFFFFF"/>
                </a:solidFill>
                <a:latin typeface="Trebuchet MS"/>
                <a:cs typeface="Trebuchet MS"/>
              </a:rPr>
              <a:t>themselves</a:t>
            </a:r>
            <a:endParaRPr sz="2700">
              <a:latin typeface="Trebuchet MS"/>
              <a:cs typeface="Trebuchet MS"/>
            </a:endParaRPr>
          </a:p>
        </p:txBody>
      </p:sp>
      <p:pic>
        <p:nvPicPr>
          <p:cNvPr id="8" name="Picture 2" descr="Elsa Support">
            <a:extLst>
              <a:ext uri="{FF2B5EF4-FFF2-40B4-BE49-F238E27FC236}">
                <a16:creationId xmlns:a16="http://schemas.microsoft.com/office/drawing/2014/main" id="{4B16FADD-895F-4EB5-8ADB-50AC0E2A87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641942"/>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77334" y="609600"/>
            <a:ext cx="8596668" cy="843512"/>
          </a:xfrm>
          <a:prstGeom prst="rect">
            <a:avLst/>
          </a:prstGeom>
        </p:spPr>
        <p:txBody>
          <a:bodyPr vert="horz" wrap="square" lIns="0" tIns="286714" rIns="0" bIns="0" rtlCol="0">
            <a:spAutoFit/>
          </a:bodyPr>
          <a:lstStyle/>
          <a:p>
            <a:pPr marL="12700">
              <a:lnSpc>
                <a:spcPct val="100000"/>
              </a:lnSpc>
              <a:spcBef>
                <a:spcPts val="100"/>
              </a:spcBef>
            </a:pPr>
            <a:r>
              <a:rPr u="sng" spc="-20" dirty="0"/>
              <a:t>When</a:t>
            </a:r>
            <a:r>
              <a:rPr u="sng" spc="-250" dirty="0"/>
              <a:t> </a:t>
            </a:r>
            <a:r>
              <a:rPr u="sng" spc="-375" dirty="0"/>
              <a:t>is</a:t>
            </a:r>
            <a:r>
              <a:rPr u="sng" spc="-245" dirty="0"/>
              <a:t> </a:t>
            </a:r>
            <a:r>
              <a:rPr u="sng" spc="-125" dirty="0"/>
              <a:t>extra</a:t>
            </a:r>
            <a:r>
              <a:rPr u="sng" spc="-245" dirty="0"/>
              <a:t> </a:t>
            </a:r>
            <a:r>
              <a:rPr u="sng" spc="-110" dirty="0"/>
              <a:t>support</a:t>
            </a:r>
            <a:r>
              <a:rPr u="sng" spc="-240" dirty="0"/>
              <a:t> </a:t>
            </a:r>
            <a:r>
              <a:rPr u="sng" spc="-75" dirty="0"/>
              <a:t>useful?</a:t>
            </a:r>
          </a:p>
        </p:txBody>
      </p:sp>
      <p:sp>
        <p:nvSpPr>
          <p:cNvPr id="5" name="TextBox 4">
            <a:extLst>
              <a:ext uri="{FF2B5EF4-FFF2-40B4-BE49-F238E27FC236}">
                <a16:creationId xmlns:a16="http://schemas.microsoft.com/office/drawing/2014/main" id="{97EF1452-DBB6-4958-A416-911C0543CA24}"/>
              </a:ext>
            </a:extLst>
          </p:cNvPr>
          <p:cNvSpPr txBox="1"/>
          <p:nvPr/>
        </p:nvSpPr>
        <p:spPr>
          <a:xfrm>
            <a:off x="838200" y="2070635"/>
            <a:ext cx="7086600" cy="4154984"/>
          </a:xfrm>
          <a:prstGeom prst="rect">
            <a:avLst/>
          </a:prstGeom>
          <a:noFill/>
        </p:spPr>
        <p:txBody>
          <a:bodyPr wrap="square">
            <a:spAutoFit/>
          </a:bodyPr>
          <a:lstStyle/>
          <a:p>
            <a:pPr algn="l"/>
            <a:r>
              <a:rPr lang="en-GB" sz="2400" b="0" i="0" dirty="0">
                <a:solidFill>
                  <a:srgbClr val="0070C0"/>
                </a:solidFill>
                <a:effectLst/>
              </a:rPr>
              <a:t>These key areas of emotional development is what an ELSA may be able to support with in school:</a:t>
            </a:r>
          </a:p>
          <a:p>
            <a:pPr algn="l"/>
            <a:endParaRPr lang="en-GB" sz="2400" dirty="0">
              <a:solidFill>
                <a:srgbClr val="0070C0"/>
              </a:solidFill>
            </a:endParaRPr>
          </a:p>
          <a:p>
            <a:pPr marL="285750" indent="-285750" algn="l">
              <a:buFont typeface="Wingdings" panose="05000000000000000000" pitchFamily="2" charset="2"/>
              <a:buChar char="ü"/>
            </a:pPr>
            <a:r>
              <a:rPr lang="en-GB" sz="2400" b="0" i="0" dirty="0">
                <a:solidFill>
                  <a:srgbClr val="0070C0"/>
                </a:solidFill>
                <a:effectLst/>
              </a:rPr>
              <a:t>Recognising and managing a range emotions.</a:t>
            </a:r>
          </a:p>
          <a:p>
            <a:pPr marL="285750" indent="-285750" algn="l">
              <a:buFont typeface="Wingdings" panose="05000000000000000000" pitchFamily="2" charset="2"/>
              <a:buChar char="ü"/>
            </a:pPr>
            <a:r>
              <a:rPr lang="en-GB" sz="2400" b="0" i="0" dirty="0">
                <a:solidFill>
                  <a:srgbClr val="0070C0"/>
                </a:solidFill>
                <a:effectLst/>
              </a:rPr>
              <a:t>Low self-esteem.</a:t>
            </a:r>
          </a:p>
          <a:p>
            <a:pPr marL="285750" indent="-285750" algn="l">
              <a:buFont typeface="Wingdings" panose="05000000000000000000" pitchFamily="2" charset="2"/>
              <a:buChar char="ü"/>
            </a:pPr>
            <a:r>
              <a:rPr lang="en-GB" sz="2400" dirty="0">
                <a:solidFill>
                  <a:srgbClr val="0070C0"/>
                </a:solidFill>
              </a:rPr>
              <a:t>D</a:t>
            </a:r>
            <a:r>
              <a:rPr lang="en-GB" sz="2400" b="0" i="0" dirty="0">
                <a:solidFill>
                  <a:srgbClr val="0070C0"/>
                </a:solidFill>
                <a:effectLst/>
              </a:rPr>
              <a:t>ifficulties with anger management.</a:t>
            </a:r>
          </a:p>
          <a:p>
            <a:pPr marL="285750" indent="-285750" algn="l">
              <a:buFont typeface="Wingdings" panose="05000000000000000000" pitchFamily="2" charset="2"/>
              <a:buChar char="ü"/>
            </a:pPr>
            <a:r>
              <a:rPr lang="en-GB" sz="2400" dirty="0">
                <a:solidFill>
                  <a:srgbClr val="0070C0"/>
                </a:solidFill>
              </a:rPr>
              <a:t>Dynamic changes at home.</a:t>
            </a:r>
          </a:p>
          <a:p>
            <a:pPr marL="285750" indent="-285750" algn="l">
              <a:buFont typeface="Wingdings" panose="05000000000000000000" pitchFamily="2" charset="2"/>
              <a:buChar char="ü"/>
            </a:pPr>
            <a:r>
              <a:rPr lang="en-GB" sz="2400" b="0" i="0" dirty="0">
                <a:solidFill>
                  <a:srgbClr val="0070C0"/>
                </a:solidFill>
                <a:effectLst/>
              </a:rPr>
              <a:t>Difficulties self-regulating</a:t>
            </a:r>
          </a:p>
          <a:p>
            <a:pPr marL="285750" indent="-285750" algn="l">
              <a:buFont typeface="Wingdings" panose="05000000000000000000" pitchFamily="2" charset="2"/>
              <a:buChar char="ü"/>
            </a:pPr>
            <a:r>
              <a:rPr lang="en-GB" sz="2400" dirty="0">
                <a:solidFill>
                  <a:srgbClr val="0070C0"/>
                </a:solidFill>
              </a:rPr>
              <a:t>Anxiety leading to school refusal.</a:t>
            </a:r>
            <a:endParaRPr lang="en-GB" sz="2400" b="0" i="0" dirty="0">
              <a:solidFill>
                <a:srgbClr val="0070C0"/>
              </a:solidFill>
              <a:effectLst/>
            </a:endParaRPr>
          </a:p>
          <a:p>
            <a:pPr marL="285750" indent="-285750" algn="l">
              <a:buFont typeface="Wingdings" panose="05000000000000000000" pitchFamily="2" charset="2"/>
              <a:buChar char="ü"/>
            </a:pPr>
            <a:r>
              <a:rPr lang="en-GB" sz="2400" b="0" i="0" dirty="0">
                <a:solidFill>
                  <a:srgbClr val="0070C0"/>
                </a:solidFill>
                <a:effectLst/>
              </a:rPr>
              <a:t>Loss and bereavement.</a:t>
            </a:r>
          </a:p>
        </p:txBody>
      </p:sp>
      <p:pic>
        <p:nvPicPr>
          <p:cNvPr id="6" name="Picture 2" descr="Elsa Support">
            <a:extLst>
              <a:ext uri="{FF2B5EF4-FFF2-40B4-BE49-F238E27FC236}">
                <a16:creationId xmlns:a16="http://schemas.microsoft.com/office/drawing/2014/main" id="{8A8344EA-D8A4-498E-97F4-3DF86E2099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5410200"/>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77334" y="609600"/>
            <a:ext cx="8596668" cy="843512"/>
          </a:xfrm>
          <a:prstGeom prst="rect">
            <a:avLst/>
          </a:prstGeom>
        </p:spPr>
        <p:txBody>
          <a:bodyPr vert="horz" wrap="square" lIns="0" tIns="286714" rIns="0" bIns="0" rtlCol="0">
            <a:spAutoFit/>
          </a:bodyPr>
          <a:lstStyle/>
          <a:p>
            <a:pPr marL="12700">
              <a:lnSpc>
                <a:spcPct val="100000"/>
              </a:lnSpc>
              <a:spcBef>
                <a:spcPts val="100"/>
              </a:spcBef>
            </a:pPr>
            <a:r>
              <a:rPr u="sng" spc="-270" dirty="0"/>
              <a:t>Crisis</a:t>
            </a:r>
            <a:r>
              <a:rPr u="sng" spc="-235" dirty="0"/>
              <a:t> </a:t>
            </a:r>
            <a:r>
              <a:rPr u="sng" spc="-150" dirty="0"/>
              <a:t>situations</a:t>
            </a:r>
          </a:p>
        </p:txBody>
      </p:sp>
      <p:sp>
        <p:nvSpPr>
          <p:cNvPr id="3" name="object 3"/>
          <p:cNvSpPr txBox="1"/>
          <p:nvPr/>
        </p:nvSpPr>
        <p:spPr>
          <a:xfrm>
            <a:off x="647939" y="1905000"/>
            <a:ext cx="8601710" cy="3847207"/>
          </a:xfrm>
          <a:prstGeom prst="rect">
            <a:avLst/>
          </a:prstGeom>
        </p:spPr>
        <p:txBody>
          <a:bodyPr vert="horz" wrap="square" lIns="0" tIns="12700" rIns="0" bIns="0" rtlCol="0">
            <a:spAutoFit/>
          </a:bodyPr>
          <a:lstStyle/>
          <a:p>
            <a:pPr marL="355600" marR="160020" indent="-342900">
              <a:lnSpc>
                <a:spcPct val="100000"/>
              </a:lnSpc>
              <a:spcBef>
                <a:spcPts val="100"/>
              </a:spcBef>
              <a:buFont typeface="Wingdings" panose="05000000000000000000" pitchFamily="2" charset="2"/>
              <a:buChar char="ü"/>
              <a:tabLst>
                <a:tab pos="354965" algn="l"/>
              </a:tabLst>
            </a:pPr>
            <a:r>
              <a:rPr sz="2400" spc="-155" dirty="0">
                <a:solidFill>
                  <a:srgbClr val="0070C0"/>
                </a:solidFill>
                <a:cs typeface="Verdana"/>
              </a:rPr>
              <a:t>ELSA</a:t>
            </a:r>
            <a:r>
              <a:rPr sz="2400" spc="-105" dirty="0">
                <a:solidFill>
                  <a:srgbClr val="0070C0"/>
                </a:solidFill>
                <a:cs typeface="Verdana"/>
              </a:rPr>
              <a:t> </a:t>
            </a:r>
            <a:r>
              <a:rPr sz="2400" spc="100" dirty="0">
                <a:solidFill>
                  <a:srgbClr val="0070C0"/>
                </a:solidFill>
                <a:cs typeface="Verdana"/>
              </a:rPr>
              <a:t>can</a:t>
            </a:r>
            <a:r>
              <a:rPr sz="2400" spc="-125" dirty="0">
                <a:solidFill>
                  <a:srgbClr val="0070C0"/>
                </a:solidFill>
                <a:cs typeface="Verdana"/>
              </a:rPr>
              <a:t> </a:t>
            </a:r>
            <a:r>
              <a:rPr sz="2400" spc="-40" dirty="0">
                <a:solidFill>
                  <a:srgbClr val="0070C0"/>
                </a:solidFill>
                <a:cs typeface="Verdana"/>
              </a:rPr>
              <a:t>also</a:t>
            </a:r>
            <a:r>
              <a:rPr sz="2400" spc="-125" dirty="0">
                <a:solidFill>
                  <a:srgbClr val="0070C0"/>
                </a:solidFill>
                <a:cs typeface="Verdana"/>
              </a:rPr>
              <a:t> </a:t>
            </a:r>
            <a:r>
              <a:rPr sz="2400" spc="85" dirty="0">
                <a:solidFill>
                  <a:srgbClr val="0070C0"/>
                </a:solidFill>
                <a:cs typeface="Verdana"/>
              </a:rPr>
              <a:t>be</a:t>
            </a:r>
            <a:r>
              <a:rPr sz="2400" spc="-120" dirty="0">
                <a:solidFill>
                  <a:srgbClr val="0070C0"/>
                </a:solidFill>
                <a:cs typeface="Verdana"/>
              </a:rPr>
              <a:t> </a:t>
            </a:r>
            <a:r>
              <a:rPr sz="2400" spc="-20" dirty="0">
                <a:solidFill>
                  <a:srgbClr val="0070C0"/>
                </a:solidFill>
                <a:cs typeface="Verdana"/>
              </a:rPr>
              <a:t>used</a:t>
            </a:r>
            <a:r>
              <a:rPr sz="2400" spc="-90" dirty="0">
                <a:solidFill>
                  <a:srgbClr val="0070C0"/>
                </a:solidFill>
                <a:cs typeface="Verdana"/>
              </a:rPr>
              <a:t> </a:t>
            </a:r>
            <a:r>
              <a:rPr sz="2400" spc="-30" dirty="0">
                <a:solidFill>
                  <a:srgbClr val="0070C0"/>
                </a:solidFill>
                <a:cs typeface="Verdana"/>
              </a:rPr>
              <a:t>effectively</a:t>
            </a:r>
            <a:r>
              <a:rPr sz="2400" spc="-135" dirty="0">
                <a:solidFill>
                  <a:srgbClr val="0070C0"/>
                </a:solidFill>
                <a:cs typeface="Verdana"/>
              </a:rPr>
              <a:t> </a:t>
            </a:r>
            <a:r>
              <a:rPr sz="2400" spc="-10" dirty="0">
                <a:solidFill>
                  <a:srgbClr val="0070C0"/>
                </a:solidFill>
                <a:cs typeface="Verdana"/>
              </a:rPr>
              <a:t>to</a:t>
            </a:r>
            <a:r>
              <a:rPr sz="2400" spc="-110" dirty="0">
                <a:solidFill>
                  <a:srgbClr val="0070C0"/>
                </a:solidFill>
                <a:cs typeface="Verdana"/>
              </a:rPr>
              <a:t> </a:t>
            </a:r>
            <a:r>
              <a:rPr sz="2400" dirty="0">
                <a:solidFill>
                  <a:srgbClr val="0070C0"/>
                </a:solidFill>
                <a:cs typeface="Verdana"/>
              </a:rPr>
              <a:t>help</a:t>
            </a:r>
            <a:r>
              <a:rPr sz="2400" spc="-120" dirty="0">
                <a:solidFill>
                  <a:srgbClr val="0070C0"/>
                </a:solidFill>
                <a:cs typeface="Verdana"/>
              </a:rPr>
              <a:t> </a:t>
            </a:r>
            <a:r>
              <a:rPr sz="2400" spc="150" dirty="0">
                <a:solidFill>
                  <a:srgbClr val="0070C0"/>
                </a:solidFill>
                <a:cs typeface="Verdana"/>
              </a:rPr>
              <a:t>a</a:t>
            </a:r>
            <a:r>
              <a:rPr sz="2400" spc="-120" dirty="0">
                <a:solidFill>
                  <a:srgbClr val="0070C0"/>
                </a:solidFill>
                <a:cs typeface="Verdana"/>
              </a:rPr>
              <a:t> </a:t>
            </a:r>
            <a:r>
              <a:rPr sz="2400" spc="-35" dirty="0">
                <a:solidFill>
                  <a:srgbClr val="0070C0"/>
                </a:solidFill>
                <a:cs typeface="Verdana"/>
              </a:rPr>
              <a:t>pupil</a:t>
            </a:r>
            <a:r>
              <a:rPr sz="2400" spc="-130" dirty="0">
                <a:solidFill>
                  <a:srgbClr val="0070C0"/>
                </a:solidFill>
                <a:cs typeface="Verdana"/>
              </a:rPr>
              <a:t> </a:t>
            </a:r>
            <a:r>
              <a:rPr sz="2400" spc="114" dirty="0">
                <a:solidFill>
                  <a:srgbClr val="0070C0"/>
                </a:solidFill>
                <a:cs typeface="Verdana"/>
              </a:rPr>
              <a:t>cope</a:t>
            </a:r>
            <a:r>
              <a:rPr sz="2400" spc="-125" dirty="0">
                <a:solidFill>
                  <a:srgbClr val="0070C0"/>
                </a:solidFill>
                <a:cs typeface="Verdana"/>
              </a:rPr>
              <a:t> </a:t>
            </a:r>
            <a:r>
              <a:rPr sz="2400" spc="-50" dirty="0">
                <a:solidFill>
                  <a:srgbClr val="0070C0"/>
                </a:solidFill>
                <a:cs typeface="Verdana"/>
              </a:rPr>
              <a:t>during</a:t>
            </a:r>
            <a:r>
              <a:rPr sz="2400" spc="-120" dirty="0">
                <a:solidFill>
                  <a:srgbClr val="0070C0"/>
                </a:solidFill>
                <a:cs typeface="Verdana"/>
              </a:rPr>
              <a:t> </a:t>
            </a:r>
            <a:r>
              <a:rPr sz="2400" spc="150" dirty="0">
                <a:solidFill>
                  <a:srgbClr val="0070C0"/>
                </a:solidFill>
                <a:cs typeface="Verdana"/>
              </a:rPr>
              <a:t>a</a:t>
            </a:r>
            <a:r>
              <a:rPr sz="2400" spc="-135" dirty="0">
                <a:solidFill>
                  <a:srgbClr val="0070C0"/>
                </a:solidFill>
                <a:cs typeface="Verdana"/>
              </a:rPr>
              <a:t> </a:t>
            </a:r>
            <a:r>
              <a:rPr sz="2400" spc="-140" dirty="0">
                <a:solidFill>
                  <a:srgbClr val="0070C0"/>
                </a:solidFill>
                <a:cs typeface="Verdana"/>
              </a:rPr>
              <a:t>crisis.</a:t>
            </a:r>
            <a:r>
              <a:rPr sz="2400" spc="-160" dirty="0">
                <a:solidFill>
                  <a:srgbClr val="0070C0"/>
                </a:solidFill>
                <a:cs typeface="Verdana"/>
              </a:rPr>
              <a:t> </a:t>
            </a:r>
            <a:r>
              <a:rPr sz="2400" spc="-105" dirty="0">
                <a:solidFill>
                  <a:srgbClr val="0070C0"/>
                </a:solidFill>
                <a:cs typeface="Verdana"/>
              </a:rPr>
              <a:t>This </a:t>
            </a:r>
            <a:r>
              <a:rPr sz="2400" dirty="0">
                <a:solidFill>
                  <a:srgbClr val="0070C0"/>
                </a:solidFill>
                <a:cs typeface="Verdana"/>
              </a:rPr>
              <a:t>could</a:t>
            </a:r>
            <a:r>
              <a:rPr sz="2400" spc="-95" dirty="0">
                <a:solidFill>
                  <a:srgbClr val="0070C0"/>
                </a:solidFill>
                <a:cs typeface="Verdana"/>
              </a:rPr>
              <a:t> </a:t>
            </a:r>
            <a:r>
              <a:rPr sz="2400" dirty="0">
                <a:solidFill>
                  <a:srgbClr val="0070C0"/>
                </a:solidFill>
                <a:cs typeface="Verdana"/>
              </a:rPr>
              <a:t>include</a:t>
            </a:r>
            <a:r>
              <a:rPr sz="2400" spc="-95" dirty="0">
                <a:solidFill>
                  <a:srgbClr val="0070C0"/>
                </a:solidFill>
                <a:cs typeface="Verdana"/>
              </a:rPr>
              <a:t> </a:t>
            </a:r>
            <a:r>
              <a:rPr sz="2400" spc="-20" dirty="0">
                <a:solidFill>
                  <a:srgbClr val="0070C0"/>
                </a:solidFill>
                <a:cs typeface="Verdana"/>
              </a:rPr>
              <a:t>the</a:t>
            </a:r>
            <a:r>
              <a:rPr sz="2400" spc="-70" dirty="0">
                <a:solidFill>
                  <a:srgbClr val="0070C0"/>
                </a:solidFill>
                <a:cs typeface="Verdana"/>
              </a:rPr>
              <a:t> </a:t>
            </a:r>
            <a:r>
              <a:rPr sz="2400" dirty="0">
                <a:solidFill>
                  <a:srgbClr val="0070C0"/>
                </a:solidFill>
                <a:cs typeface="Verdana"/>
              </a:rPr>
              <a:t>death</a:t>
            </a:r>
            <a:r>
              <a:rPr sz="2400" spc="-50" dirty="0">
                <a:solidFill>
                  <a:srgbClr val="0070C0"/>
                </a:solidFill>
                <a:cs typeface="Verdana"/>
              </a:rPr>
              <a:t> </a:t>
            </a:r>
            <a:r>
              <a:rPr sz="2400" dirty="0">
                <a:solidFill>
                  <a:srgbClr val="0070C0"/>
                </a:solidFill>
                <a:cs typeface="Verdana"/>
              </a:rPr>
              <a:t>of</a:t>
            </a:r>
            <a:r>
              <a:rPr sz="2400" spc="-105" dirty="0">
                <a:solidFill>
                  <a:srgbClr val="0070C0"/>
                </a:solidFill>
                <a:cs typeface="Verdana"/>
              </a:rPr>
              <a:t> </a:t>
            </a:r>
            <a:r>
              <a:rPr sz="2400" spc="150" dirty="0">
                <a:solidFill>
                  <a:srgbClr val="0070C0"/>
                </a:solidFill>
                <a:cs typeface="Verdana"/>
              </a:rPr>
              <a:t>a</a:t>
            </a:r>
            <a:r>
              <a:rPr sz="2400" spc="-95" dirty="0">
                <a:solidFill>
                  <a:srgbClr val="0070C0"/>
                </a:solidFill>
                <a:cs typeface="Verdana"/>
              </a:rPr>
              <a:t> </a:t>
            </a:r>
            <a:r>
              <a:rPr sz="2400" spc="-65" dirty="0">
                <a:solidFill>
                  <a:srgbClr val="0070C0"/>
                </a:solidFill>
                <a:cs typeface="Verdana"/>
              </a:rPr>
              <a:t>family</a:t>
            </a:r>
            <a:r>
              <a:rPr sz="2400" spc="-135" dirty="0">
                <a:solidFill>
                  <a:srgbClr val="0070C0"/>
                </a:solidFill>
                <a:cs typeface="Verdana"/>
              </a:rPr>
              <a:t> </a:t>
            </a:r>
            <a:r>
              <a:rPr sz="2400" spc="-40" dirty="0">
                <a:solidFill>
                  <a:srgbClr val="0070C0"/>
                </a:solidFill>
                <a:cs typeface="Verdana"/>
              </a:rPr>
              <a:t>member,</a:t>
            </a:r>
            <a:r>
              <a:rPr sz="2400" spc="-85" dirty="0">
                <a:solidFill>
                  <a:srgbClr val="0070C0"/>
                </a:solidFill>
                <a:cs typeface="Verdana"/>
              </a:rPr>
              <a:t> </a:t>
            </a:r>
            <a:r>
              <a:rPr sz="2400" dirty="0">
                <a:solidFill>
                  <a:srgbClr val="0070C0"/>
                </a:solidFill>
                <a:cs typeface="Verdana"/>
              </a:rPr>
              <a:t>divorce</a:t>
            </a:r>
            <a:r>
              <a:rPr sz="2400" spc="-114" dirty="0">
                <a:solidFill>
                  <a:srgbClr val="0070C0"/>
                </a:solidFill>
                <a:cs typeface="Verdana"/>
              </a:rPr>
              <a:t> </a:t>
            </a:r>
            <a:r>
              <a:rPr sz="2400" spc="-75" dirty="0">
                <a:solidFill>
                  <a:srgbClr val="0070C0"/>
                </a:solidFill>
                <a:cs typeface="Verdana"/>
              </a:rPr>
              <a:t>or</a:t>
            </a:r>
            <a:r>
              <a:rPr sz="2400" spc="-105" dirty="0">
                <a:solidFill>
                  <a:srgbClr val="0070C0"/>
                </a:solidFill>
                <a:cs typeface="Verdana"/>
              </a:rPr>
              <a:t> </a:t>
            </a:r>
            <a:r>
              <a:rPr sz="2400" spc="-40" dirty="0">
                <a:solidFill>
                  <a:srgbClr val="0070C0"/>
                </a:solidFill>
                <a:cs typeface="Verdana"/>
              </a:rPr>
              <a:t>separation,</a:t>
            </a:r>
            <a:r>
              <a:rPr sz="2400" spc="-65" dirty="0">
                <a:solidFill>
                  <a:srgbClr val="0070C0"/>
                </a:solidFill>
                <a:cs typeface="Verdana"/>
              </a:rPr>
              <a:t> </a:t>
            </a:r>
            <a:r>
              <a:rPr sz="2400" spc="-75" dirty="0">
                <a:solidFill>
                  <a:srgbClr val="0070C0"/>
                </a:solidFill>
                <a:cs typeface="Verdana"/>
              </a:rPr>
              <a:t>or</a:t>
            </a:r>
            <a:r>
              <a:rPr sz="2400" spc="-105" dirty="0">
                <a:solidFill>
                  <a:srgbClr val="0070C0"/>
                </a:solidFill>
                <a:cs typeface="Verdana"/>
              </a:rPr>
              <a:t> </a:t>
            </a:r>
            <a:r>
              <a:rPr sz="2400" spc="100" dirty="0">
                <a:solidFill>
                  <a:srgbClr val="0070C0"/>
                </a:solidFill>
                <a:cs typeface="Verdana"/>
              </a:rPr>
              <a:t>a </a:t>
            </a:r>
            <a:r>
              <a:rPr sz="2400" dirty="0">
                <a:solidFill>
                  <a:srgbClr val="0070C0"/>
                </a:solidFill>
                <a:cs typeface="Verdana"/>
              </a:rPr>
              <a:t>loved</a:t>
            </a:r>
            <a:r>
              <a:rPr sz="2400" spc="-100" dirty="0">
                <a:solidFill>
                  <a:srgbClr val="0070C0"/>
                </a:solidFill>
                <a:cs typeface="Verdana"/>
              </a:rPr>
              <a:t> </a:t>
            </a:r>
            <a:r>
              <a:rPr sz="2400" dirty="0">
                <a:solidFill>
                  <a:srgbClr val="0070C0"/>
                </a:solidFill>
                <a:cs typeface="Verdana"/>
              </a:rPr>
              <a:t>one</a:t>
            </a:r>
            <a:r>
              <a:rPr sz="2400" spc="-65" dirty="0">
                <a:solidFill>
                  <a:srgbClr val="0070C0"/>
                </a:solidFill>
                <a:cs typeface="Verdana"/>
              </a:rPr>
              <a:t> </a:t>
            </a:r>
            <a:r>
              <a:rPr sz="2400" spc="-20" dirty="0">
                <a:solidFill>
                  <a:srgbClr val="0070C0"/>
                </a:solidFill>
                <a:cs typeface="Verdana"/>
              </a:rPr>
              <a:t>having</a:t>
            </a:r>
            <a:r>
              <a:rPr sz="2400" spc="-100" dirty="0">
                <a:solidFill>
                  <a:srgbClr val="0070C0"/>
                </a:solidFill>
                <a:cs typeface="Verdana"/>
              </a:rPr>
              <a:t> </a:t>
            </a:r>
            <a:r>
              <a:rPr sz="2400" spc="150" dirty="0">
                <a:solidFill>
                  <a:srgbClr val="0070C0"/>
                </a:solidFill>
                <a:cs typeface="Verdana"/>
              </a:rPr>
              <a:t>a</a:t>
            </a:r>
            <a:r>
              <a:rPr sz="2400" spc="-80" dirty="0">
                <a:solidFill>
                  <a:srgbClr val="0070C0"/>
                </a:solidFill>
                <a:cs typeface="Verdana"/>
              </a:rPr>
              <a:t> </a:t>
            </a:r>
            <a:r>
              <a:rPr sz="2400" spc="-110" dirty="0">
                <a:solidFill>
                  <a:srgbClr val="0070C0"/>
                </a:solidFill>
                <a:cs typeface="Verdana"/>
              </a:rPr>
              <a:t>serious</a:t>
            </a:r>
            <a:r>
              <a:rPr sz="2400" spc="-75" dirty="0">
                <a:solidFill>
                  <a:srgbClr val="0070C0"/>
                </a:solidFill>
                <a:cs typeface="Verdana"/>
              </a:rPr>
              <a:t> </a:t>
            </a:r>
            <a:r>
              <a:rPr sz="2400" spc="-10" dirty="0">
                <a:solidFill>
                  <a:srgbClr val="0070C0"/>
                </a:solidFill>
                <a:cs typeface="Verdana"/>
              </a:rPr>
              <a:t>illness.</a:t>
            </a:r>
            <a:endParaRPr lang="en-GB" sz="2400" spc="-10" dirty="0">
              <a:solidFill>
                <a:srgbClr val="0070C0"/>
              </a:solidFill>
              <a:cs typeface="Verdana"/>
            </a:endParaRPr>
          </a:p>
          <a:p>
            <a:pPr marL="355600" marR="160020" indent="-342900">
              <a:lnSpc>
                <a:spcPct val="100000"/>
              </a:lnSpc>
              <a:spcBef>
                <a:spcPts val="100"/>
              </a:spcBef>
              <a:tabLst>
                <a:tab pos="354965" algn="l"/>
              </a:tabLst>
            </a:pPr>
            <a:endParaRPr sz="2400" dirty="0">
              <a:solidFill>
                <a:srgbClr val="0070C0"/>
              </a:solidFill>
              <a:cs typeface="Verdana"/>
            </a:endParaRPr>
          </a:p>
          <a:p>
            <a:pPr marL="355600" marR="5080" indent="-342900">
              <a:lnSpc>
                <a:spcPct val="100000"/>
              </a:lnSpc>
              <a:spcBef>
                <a:spcPts val="994"/>
              </a:spcBef>
              <a:buFont typeface="Wingdings" panose="05000000000000000000" pitchFamily="2" charset="2"/>
              <a:buChar char="ü"/>
              <a:tabLst>
                <a:tab pos="354965" algn="l"/>
              </a:tabLst>
            </a:pPr>
            <a:r>
              <a:rPr sz="2400" spc="-195" dirty="0">
                <a:solidFill>
                  <a:srgbClr val="0070C0"/>
                </a:solidFill>
                <a:cs typeface="Verdana"/>
              </a:rPr>
              <a:t>In</a:t>
            </a:r>
            <a:r>
              <a:rPr sz="2400" spc="-130" dirty="0">
                <a:solidFill>
                  <a:srgbClr val="0070C0"/>
                </a:solidFill>
                <a:cs typeface="Verdana"/>
              </a:rPr>
              <a:t> </a:t>
            </a:r>
            <a:r>
              <a:rPr sz="2400" spc="-60" dirty="0">
                <a:solidFill>
                  <a:srgbClr val="0070C0"/>
                </a:solidFill>
                <a:cs typeface="Verdana"/>
              </a:rPr>
              <a:t>these</a:t>
            </a:r>
            <a:r>
              <a:rPr sz="2400" spc="-75" dirty="0">
                <a:solidFill>
                  <a:srgbClr val="0070C0"/>
                </a:solidFill>
                <a:cs typeface="Verdana"/>
              </a:rPr>
              <a:t> </a:t>
            </a:r>
            <a:r>
              <a:rPr sz="2400" spc="-90" dirty="0">
                <a:solidFill>
                  <a:srgbClr val="0070C0"/>
                </a:solidFill>
                <a:cs typeface="Verdana"/>
              </a:rPr>
              <a:t>situations</a:t>
            </a:r>
            <a:r>
              <a:rPr lang="en-GB" sz="2400" spc="-90" dirty="0">
                <a:solidFill>
                  <a:srgbClr val="0070C0"/>
                </a:solidFill>
                <a:cs typeface="Verdana"/>
              </a:rPr>
              <a:t>,</a:t>
            </a:r>
            <a:r>
              <a:rPr sz="2400" spc="-110" dirty="0">
                <a:solidFill>
                  <a:srgbClr val="0070C0"/>
                </a:solidFill>
                <a:cs typeface="Verdana"/>
              </a:rPr>
              <a:t> </a:t>
            </a:r>
            <a:r>
              <a:rPr sz="2400" spc="150" dirty="0">
                <a:solidFill>
                  <a:srgbClr val="0070C0"/>
                </a:solidFill>
                <a:cs typeface="Verdana"/>
              </a:rPr>
              <a:t>a</a:t>
            </a:r>
            <a:r>
              <a:rPr sz="2400" spc="-114" dirty="0">
                <a:solidFill>
                  <a:srgbClr val="0070C0"/>
                </a:solidFill>
                <a:cs typeface="Verdana"/>
              </a:rPr>
              <a:t> </a:t>
            </a:r>
            <a:r>
              <a:rPr sz="2400" spc="-75" dirty="0">
                <a:solidFill>
                  <a:srgbClr val="0070C0"/>
                </a:solidFill>
                <a:cs typeface="Verdana"/>
              </a:rPr>
              <a:t>referral</a:t>
            </a:r>
            <a:r>
              <a:rPr sz="2400" spc="-100" dirty="0">
                <a:solidFill>
                  <a:srgbClr val="0070C0"/>
                </a:solidFill>
                <a:cs typeface="Verdana"/>
              </a:rPr>
              <a:t> </a:t>
            </a:r>
            <a:r>
              <a:rPr sz="2400" dirty="0">
                <a:solidFill>
                  <a:srgbClr val="0070C0"/>
                </a:solidFill>
                <a:cs typeface="Verdana"/>
              </a:rPr>
              <a:t>would</a:t>
            </a:r>
            <a:r>
              <a:rPr sz="2400" spc="-70" dirty="0">
                <a:solidFill>
                  <a:srgbClr val="0070C0"/>
                </a:solidFill>
                <a:cs typeface="Verdana"/>
              </a:rPr>
              <a:t> </a:t>
            </a:r>
            <a:r>
              <a:rPr sz="2400" spc="95" dirty="0">
                <a:solidFill>
                  <a:srgbClr val="0070C0"/>
                </a:solidFill>
                <a:cs typeface="Verdana"/>
              </a:rPr>
              <a:t>be</a:t>
            </a:r>
            <a:r>
              <a:rPr sz="2400" spc="-125" dirty="0">
                <a:solidFill>
                  <a:srgbClr val="0070C0"/>
                </a:solidFill>
                <a:cs typeface="Verdana"/>
              </a:rPr>
              <a:t> </a:t>
            </a:r>
            <a:r>
              <a:rPr sz="2400" spc="85" dirty="0">
                <a:solidFill>
                  <a:srgbClr val="0070C0"/>
                </a:solidFill>
                <a:cs typeface="Verdana"/>
              </a:rPr>
              <a:t>acted</a:t>
            </a:r>
            <a:r>
              <a:rPr sz="2400" spc="-75" dirty="0">
                <a:solidFill>
                  <a:srgbClr val="0070C0"/>
                </a:solidFill>
                <a:cs typeface="Verdana"/>
              </a:rPr>
              <a:t> </a:t>
            </a:r>
            <a:r>
              <a:rPr sz="2400" dirty="0">
                <a:solidFill>
                  <a:srgbClr val="0070C0"/>
                </a:solidFill>
                <a:cs typeface="Verdana"/>
              </a:rPr>
              <a:t>upon</a:t>
            </a:r>
            <a:r>
              <a:rPr sz="2400" spc="-110" dirty="0">
                <a:solidFill>
                  <a:srgbClr val="0070C0"/>
                </a:solidFill>
                <a:cs typeface="Verdana"/>
              </a:rPr>
              <a:t> </a:t>
            </a:r>
            <a:r>
              <a:rPr sz="2400" spc="-40" dirty="0">
                <a:solidFill>
                  <a:srgbClr val="0070C0"/>
                </a:solidFill>
                <a:cs typeface="Verdana"/>
              </a:rPr>
              <a:t>immediately</a:t>
            </a:r>
            <a:r>
              <a:rPr lang="en-GB" sz="2400" spc="-40" dirty="0">
                <a:solidFill>
                  <a:srgbClr val="0070C0"/>
                </a:solidFill>
                <a:cs typeface="Verdana"/>
              </a:rPr>
              <a:t> in consultation with the Senior Leadership Team</a:t>
            </a:r>
            <a:r>
              <a:rPr sz="2400" spc="-135" dirty="0">
                <a:solidFill>
                  <a:srgbClr val="0070C0"/>
                </a:solidFill>
                <a:cs typeface="Verdana"/>
              </a:rPr>
              <a:t> </a:t>
            </a:r>
            <a:r>
              <a:rPr sz="2400" spc="60" dirty="0">
                <a:solidFill>
                  <a:srgbClr val="0070C0"/>
                </a:solidFill>
                <a:cs typeface="Verdana"/>
              </a:rPr>
              <a:t>and</a:t>
            </a:r>
            <a:r>
              <a:rPr sz="2400" spc="-95" dirty="0">
                <a:solidFill>
                  <a:srgbClr val="0070C0"/>
                </a:solidFill>
                <a:cs typeface="Verdana"/>
              </a:rPr>
              <a:t> </a:t>
            </a:r>
            <a:r>
              <a:rPr sz="2400" spc="-25" dirty="0">
                <a:solidFill>
                  <a:srgbClr val="0070C0"/>
                </a:solidFill>
                <a:cs typeface="Verdana"/>
              </a:rPr>
              <a:t>the </a:t>
            </a:r>
            <a:r>
              <a:rPr sz="2400" spc="-35" dirty="0">
                <a:solidFill>
                  <a:srgbClr val="0070C0"/>
                </a:solidFill>
                <a:cs typeface="Verdana"/>
              </a:rPr>
              <a:t>pupil</a:t>
            </a:r>
            <a:r>
              <a:rPr lang="en-GB" sz="2400" spc="-125" dirty="0">
                <a:solidFill>
                  <a:srgbClr val="0070C0"/>
                </a:solidFill>
                <a:cs typeface="Verdana"/>
              </a:rPr>
              <a:t> </a:t>
            </a:r>
            <a:r>
              <a:rPr sz="2400" spc="-25" dirty="0">
                <a:solidFill>
                  <a:srgbClr val="0070C0"/>
                </a:solidFill>
                <a:cs typeface="Verdana"/>
              </a:rPr>
              <a:t>given</a:t>
            </a:r>
            <a:r>
              <a:rPr sz="2400" spc="-125" dirty="0">
                <a:solidFill>
                  <a:srgbClr val="0070C0"/>
                </a:solidFill>
                <a:cs typeface="Verdana"/>
              </a:rPr>
              <a:t> </a:t>
            </a:r>
            <a:r>
              <a:rPr sz="2400" spc="150" dirty="0">
                <a:solidFill>
                  <a:srgbClr val="0070C0"/>
                </a:solidFill>
                <a:cs typeface="Verdana"/>
              </a:rPr>
              <a:t>a</a:t>
            </a:r>
            <a:r>
              <a:rPr sz="2400" spc="-130" dirty="0">
                <a:solidFill>
                  <a:srgbClr val="0070C0"/>
                </a:solidFill>
                <a:cs typeface="Verdana"/>
              </a:rPr>
              <a:t> </a:t>
            </a:r>
            <a:r>
              <a:rPr sz="2400" dirty="0">
                <a:solidFill>
                  <a:srgbClr val="0070C0"/>
                </a:solidFill>
                <a:cs typeface="Verdana"/>
              </a:rPr>
              <a:t>block</a:t>
            </a:r>
            <a:r>
              <a:rPr sz="2400" spc="-125" dirty="0">
                <a:solidFill>
                  <a:srgbClr val="0070C0"/>
                </a:solidFill>
                <a:cs typeface="Verdana"/>
              </a:rPr>
              <a:t> </a:t>
            </a:r>
            <a:r>
              <a:rPr sz="2400" dirty="0">
                <a:solidFill>
                  <a:srgbClr val="0070C0"/>
                </a:solidFill>
                <a:cs typeface="Verdana"/>
              </a:rPr>
              <a:t>of</a:t>
            </a:r>
            <a:r>
              <a:rPr sz="2400" spc="-114" dirty="0">
                <a:solidFill>
                  <a:srgbClr val="0070C0"/>
                </a:solidFill>
                <a:cs typeface="Verdana"/>
              </a:rPr>
              <a:t> </a:t>
            </a:r>
            <a:r>
              <a:rPr sz="2400" spc="-130" dirty="0">
                <a:solidFill>
                  <a:srgbClr val="0070C0"/>
                </a:solidFill>
                <a:cs typeface="Verdana"/>
              </a:rPr>
              <a:t>sessions</a:t>
            </a:r>
            <a:r>
              <a:rPr sz="2400" spc="-110" dirty="0">
                <a:solidFill>
                  <a:srgbClr val="0070C0"/>
                </a:solidFill>
                <a:cs typeface="Verdana"/>
              </a:rPr>
              <a:t> </a:t>
            </a:r>
            <a:r>
              <a:rPr sz="2400" dirty="0">
                <a:solidFill>
                  <a:srgbClr val="0070C0"/>
                </a:solidFill>
                <a:cs typeface="Verdana"/>
              </a:rPr>
              <a:t>to</a:t>
            </a:r>
            <a:r>
              <a:rPr sz="2400" spc="-100" dirty="0">
                <a:solidFill>
                  <a:srgbClr val="0070C0"/>
                </a:solidFill>
                <a:cs typeface="Verdana"/>
              </a:rPr>
              <a:t> </a:t>
            </a:r>
            <a:r>
              <a:rPr sz="2400" dirty="0">
                <a:solidFill>
                  <a:srgbClr val="0070C0"/>
                </a:solidFill>
                <a:cs typeface="Verdana"/>
              </a:rPr>
              <a:t>help</a:t>
            </a:r>
            <a:r>
              <a:rPr sz="2400" spc="-100" dirty="0">
                <a:solidFill>
                  <a:srgbClr val="0070C0"/>
                </a:solidFill>
                <a:cs typeface="Verdana"/>
              </a:rPr>
              <a:t> </a:t>
            </a:r>
            <a:r>
              <a:rPr sz="2400" spc="-45" dirty="0">
                <a:solidFill>
                  <a:srgbClr val="0070C0"/>
                </a:solidFill>
                <a:cs typeface="Verdana"/>
              </a:rPr>
              <a:t>them</a:t>
            </a:r>
            <a:r>
              <a:rPr sz="2400" spc="-80" dirty="0">
                <a:solidFill>
                  <a:srgbClr val="0070C0"/>
                </a:solidFill>
                <a:cs typeface="Verdana"/>
              </a:rPr>
              <a:t> </a:t>
            </a:r>
            <a:r>
              <a:rPr sz="2400" spc="-50" dirty="0">
                <a:solidFill>
                  <a:srgbClr val="0070C0"/>
                </a:solidFill>
                <a:cs typeface="Verdana"/>
              </a:rPr>
              <a:t>during</a:t>
            </a:r>
            <a:r>
              <a:rPr sz="2400" spc="-120" dirty="0">
                <a:solidFill>
                  <a:srgbClr val="0070C0"/>
                </a:solidFill>
                <a:cs typeface="Verdana"/>
              </a:rPr>
              <a:t> </a:t>
            </a:r>
            <a:r>
              <a:rPr sz="2400" spc="-25" dirty="0">
                <a:solidFill>
                  <a:srgbClr val="0070C0"/>
                </a:solidFill>
                <a:cs typeface="Verdana"/>
              </a:rPr>
              <a:t>the</a:t>
            </a:r>
            <a:r>
              <a:rPr sz="2400" spc="-90" dirty="0">
                <a:solidFill>
                  <a:srgbClr val="0070C0"/>
                </a:solidFill>
                <a:cs typeface="Verdana"/>
              </a:rPr>
              <a:t> </a:t>
            </a:r>
            <a:r>
              <a:rPr sz="2400" spc="-140" dirty="0">
                <a:solidFill>
                  <a:srgbClr val="0070C0"/>
                </a:solidFill>
                <a:cs typeface="Verdana"/>
              </a:rPr>
              <a:t>crisis. </a:t>
            </a:r>
            <a:r>
              <a:rPr sz="2400" spc="-145" dirty="0">
                <a:solidFill>
                  <a:srgbClr val="0070C0"/>
                </a:solidFill>
                <a:cs typeface="Verdana"/>
              </a:rPr>
              <a:t>Sessions</a:t>
            </a:r>
            <a:r>
              <a:rPr sz="2400" spc="-114" dirty="0">
                <a:solidFill>
                  <a:srgbClr val="0070C0"/>
                </a:solidFill>
                <a:cs typeface="Verdana"/>
              </a:rPr>
              <a:t> </a:t>
            </a:r>
            <a:r>
              <a:rPr sz="2400" spc="-10" dirty="0">
                <a:solidFill>
                  <a:srgbClr val="0070C0"/>
                </a:solidFill>
                <a:cs typeface="Verdana"/>
              </a:rPr>
              <a:t>could </a:t>
            </a:r>
            <a:r>
              <a:rPr sz="2400" spc="85" dirty="0">
                <a:solidFill>
                  <a:srgbClr val="0070C0"/>
                </a:solidFill>
                <a:cs typeface="Verdana"/>
              </a:rPr>
              <a:t>be</a:t>
            </a:r>
            <a:r>
              <a:rPr sz="2400" spc="-100" dirty="0">
                <a:solidFill>
                  <a:srgbClr val="0070C0"/>
                </a:solidFill>
                <a:cs typeface="Verdana"/>
              </a:rPr>
              <a:t> </a:t>
            </a:r>
            <a:r>
              <a:rPr sz="2400" dirty="0">
                <a:solidFill>
                  <a:srgbClr val="0070C0"/>
                </a:solidFill>
                <a:cs typeface="Verdana"/>
              </a:rPr>
              <a:t>extended</a:t>
            </a:r>
            <a:r>
              <a:rPr sz="2400" spc="-55" dirty="0">
                <a:solidFill>
                  <a:srgbClr val="0070C0"/>
                </a:solidFill>
                <a:cs typeface="Verdana"/>
              </a:rPr>
              <a:t> </a:t>
            </a:r>
            <a:r>
              <a:rPr sz="2400" spc="-105" dirty="0">
                <a:solidFill>
                  <a:srgbClr val="0070C0"/>
                </a:solidFill>
                <a:cs typeface="Verdana"/>
              </a:rPr>
              <a:t>if</a:t>
            </a:r>
            <a:r>
              <a:rPr sz="2400" spc="-125" dirty="0">
                <a:solidFill>
                  <a:srgbClr val="0070C0"/>
                </a:solidFill>
                <a:cs typeface="Verdana"/>
              </a:rPr>
              <a:t> </a:t>
            </a:r>
            <a:r>
              <a:rPr sz="2400" spc="60" dirty="0">
                <a:solidFill>
                  <a:srgbClr val="0070C0"/>
                </a:solidFill>
                <a:cs typeface="Verdana"/>
              </a:rPr>
              <a:t>needed</a:t>
            </a:r>
            <a:r>
              <a:rPr sz="2400" spc="-65" dirty="0">
                <a:solidFill>
                  <a:srgbClr val="0070C0"/>
                </a:solidFill>
                <a:cs typeface="Verdana"/>
              </a:rPr>
              <a:t> </a:t>
            </a:r>
            <a:r>
              <a:rPr sz="2400" dirty="0">
                <a:solidFill>
                  <a:srgbClr val="0070C0"/>
                </a:solidFill>
                <a:cs typeface="Verdana"/>
              </a:rPr>
              <a:t>due</a:t>
            </a:r>
            <a:r>
              <a:rPr sz="2400" spc="-95" dirty="0">
                <a:solidFill>
                  <a:srgbClr val="0070C0"/>
                </a:solidFill>
                <a:cs typeface="Verdana"/>
              </a:rPr>
              <a:t> </a:t>
            </a:r>
            <a:r>
              <a:rPr sz="2400" spc="-10" dirty="0">
                <a:solidFill>
                  <a:srgbClr val="0070C0"/>
                </a:solidFill>
                <a:cs typeface="Verdana"/>
              </a:rPr>
              <a:t>to</a:t>
            </a:r>
            <a:r>
              <a:rPr sz="2400" spc="-95" dirty="0">
                <a:solidFill>
                  <a:srgbClr val="0070C0"/>
                </a:solidFill>
                <a:cs typeface="Verdana"/>
              </a:rPr>
              <a:t> </a:t>
            </a:r>
            <a:r>
              <a:rPr sz="2400" spc="-35" dirty="0">
                <a:solidFill>
                  <a:srgbClr val="0070C0"/>
                </a:solidFill>
                <a:cs typeface="Verdana"/>
              </a:rPr>
              <a:t>nature</a:t>
            </a:r>
            <a:r>
              <a:rPr sz="2400" spc="-75" dirty="0">
                <a:solidFill>
                  <a:srgbClr val="0070C0"/>
                </a:solidFill>
                <a:cs typeface="Verdana"/>
              </a:rPr>
              <a:t> </a:t>
            </a:r>
            <a:r>
              <a:rPr sz="2400" dirty="0">
                <a:solidFill>
                  <a:srgbClr val="0070C0"/>
                </a:solidFill>
                <a:cs typeface="Verdana"/>
              </a:rPr>
              <a:t>of</a:t>
            </a:r>
            <a:r>
              <a:rPr sz="2400" spc="-120" dirty="0">
                <a:solidFill>
                  <a:srgbClr val="0070C0"/>
                </a:solidFill>
                <a:cs typeface="Verdana"/>
              </a:rPr>
              <a:t> </a:t>
            </a:r>
            <a:r>
              <a:rPr sz="2400" spc="-10" dirty="0">
                <a:solidFill>
                  <a:srgbClr val="0070C0"/>
                </a:solidFill>
                <a:cs typeface="Verdana"/>
              </a:rPr>
              <a:t>crisis.</a:t>
            </a:r>
            <a:endParaRPr lang="en-GB" sz="2400" spc="-10" dirty="0">
              <a:solidFill>
                <a:srgbClr val="0070C0"/>
              </a:solidFill>
              <a:cs typeface="Verdana"/>
            </a:endParaRPr>
          </a:p>
        </p:txBody>
      </p:sp>
      <p:pic>
        <p:nvPicPr>
          <p:cNvPr id="4" name="Picture 2" descr="Elsa Support">
            <a:extLst>
              <a:ext uri="{FF2B5EF4-FFF2-40B4-BE49-F238E27FC236}">
                <a16:creationId xmlns:a16="http://schemas.microsoft.com/office/drawing/2014/main" id="{F26A492E-AC6D-405D-90D5-B5535CDD3C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78869"/>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09600" y="304800"/>
            <a:ext cx="8596668" cy="843512"/>
          </a:xfrm>
          <a:prstGeom prst="rect">
            <a:avLst/>
          </a:prstGeom>
        </p:spPr>
        <p:txBody>
          <a:bodyPr vert="horz" wrap="square" lIns="0" tIns="286714" rIns="0" bIns="0" rtlCol="0">
            <a:spAutoFit/>
          </a:bodyPr>
          <a:lstStyle/>
          <a:p>
            <a:pPr marL="12700">
              <a:lnSpc>
                <a:spcPct val="100000"/>
              </a:lnSpc>
              <a:spcBef>
                <a:spcPts val="100"/>
              </a:spcBef>
            </a:pPr>
            <a:r>
              <a:rPr u="sng" spc="-300" dirty="0"/>
              <a:t>ELS</a:t>
            </a:r>
            <a:r>
              <a:rPr lang="en-GB" u="sng" spc="-300" dirty="0"/>
              <a:t>A Intervention</a:t>
            </a:r>
            <a:endParaRPr u="sng" spc="-265" dirty="0"/>
          </a:p>
        </p:txBody>
      </p:sp>
      <p:sp>
        <p:nvSpPr>
          <p:cNvPr id="3" name="object 3"/>
          <p:cNvSpPr txBox="1"/>
          <p:nvPr/>
        </p:nvSpPr>
        <p:spPr>
          <a:xfrm>
            <a:off x="578963" y="1752600"/>
            <a:ext cx="9098437" cy="5029582"/>
          </a:xfrm>
          <a:prstGeom prst="rect">
            <a:avLst/>
          </a:prstGeom>
        </p:spPr>
        <p:txBody>
          <a:bodyPr vert="horz" wrap="square" lIns="0" tIns="12700" rIns="0" bIns="0" rtlCol="0">
            <a:spAutoFit/>
          </a:bodyPr>
          <a:lstStyle/>
          <a:p>
            <a:pPr marL="355600" marR="202565" indent="-342900">
              <a:lnSpc>
                <a:spcPct val="100000"/>
              </a:lnSpc>
              <a:spcBef>
                <a:spcPts val="100"/>
              </a:spcBef>
              <a:buFont typeface="Wingdings" panose="05000000000000000000" pitchFamily="2" charset="2"/>
              <a:buChar char="ü"/>
              <a:tabLst>
                <a:tab pos="354965" algn="l"/>
              </a:tabLst>
            </a:pPr>
            <a:r>
              <a:rPr lang="en-GB" sz="2000" spc="-90" dirty="0">
                <a:solidFill>
                  <a:srgbClr val="0070C0"/>
                </a:solidFill>
                <a:latin typeface="+mj-lt"/>
                <a:cs typeface="Verdana"/>
              </a:rPr>
              <a:t>Pupils</a:t>
            </a:r>
            <a:r>
              <a:rPr lang="en-GB" sz="2000" spc="-120" dirty="0">
                <a:solidFill>
                  <a:srgbClr val="0070C0"/>
                </a:solidFill>
                <a:latin typeface="+mj-lt"/>
                <a:cs typeface="Verdana"/>
              </a:rPr>
              <a:t> </a:t>
            </a:r>
            <a:r>
              <a:rPr lang="en-GB" sz="2000" spc="-90" dirty="0">
                <a:solidFill>
                  <a:srgbClr val="0070C0"/>
                </a:solidFill>
                <a:latin typeface="+mj-lt"/>
                <a:cs typeface="Verdana"/>
              </a:rPr>
              <a:t>usually </a:t>
            </a:r>
            <a:r>
              <a:rPr lang="en-GB" sz="2000" dirty="0">
                <a:solidFill>
                  <a:srgbClr val="0070C0"/>
                </a:solidFill>
                <a:latin typeface="+mj-lt"/>
                <a:cs typeface="Verdana"/>
              </a:rPr>
              <a:t>attend</a:t>
            </a:r>
            <a:r>
              <a:rPr lang="en-GB" sz="2000" spc="-45" dirty="0">
                <a:solidFill>
                  <a:srgbClr val="0070C0"/>
                </a:solidFill>
                <a:latin typeface="+mj-lt"/>
                <a:cs typeface="Verdana"/>
              </a:rPr>
              <a:t> </a:t>
            </a:r>
            <a:r>
              <a:rPr lang="en-GB" sz="2000" spc="150" dirty="0">
                <a:solidFill>
                  <a:srgbClr val="0070C0"/>
                </a:solidFill>
                <a:latin typeface="+mj-lt"/>
                <a:cs typeface="Verdana"/>
              </a:rPr>
              <a:t>a</a:t>
            </a:r>
            <a:r>
              <a:rPr lang="en-GB" sz="2000" spc="-100" dirty="0">
                <a:solidFill>
                  <a:srgbClr val="0070C0"/>
                </a:solidFill>
                <a:latin typeface="+mj-lt"/>
                <a:cs typeface="Verdana"/>
              </a:rPr>
              <a:t> </a:t>
            </a:r>
            <a:r>
              <a:rPr lang="en-GB" sz="2000" dirty="0">
                <a:solidFill>
                  <a:srgbClr val="0070C0"/>
                </a:solidFill>
                <a:latin typeface="+mj-lt"/>
                <a:cs typeface="Verdana"/>
              </a:rPr>
              <a:t>block</a:t>
            </a:r>
            <a:r>
              <a:rPr lang="en-GB" sz="2000" spc="-105" dirty="0">
                <a:solidFill>
                  <a:srgbClr val="0070C0"/>
                </a:solidFill>
                <a:latin typeface="+mj-lt"/>
                <a:cs typeface="Verdana"/>
              </a:rPr>
              <a:t> </a:t>
            </a:r>
            <a:r>
              <a:rPr lang="en-GB" sz="2000" dirty="0">
                <a:solidFill>
                  <a:srgbClr val="0070C0"/>
                </a:solidFill>
                <a:latin typeface="+mj-lt"/>
                <a:cs typeface="Verdana"/>
              </a:rPr>
              <a:t>of</a:t>
            </a:r>
            <a:r>
              <a:rPr lang="en-GB" sz="2000" spc="-100" dirty="0">
                <a:solidFill>
                  <a:srgbClr val="0070C0"/>
                </a:solidFill>
                <a:latin typeface="+mj-lt"/>
                <a:cs typeface="Verdana"/>
              </a:rPr>
              <a:t> </a:t>
            </a:r>
            <a:r>
              <a:rPr lang="en-GB" sz="2000" dirty="0">
                <a:solidFill>
                  <a:srgbClr val="0070C0"/>
                </a:solidFill>
                <a:latin typeface="+mj-lt"/>
                <a:cs typeface="Verdana"/>
              </a:rPr>
              <a:t>between</a:t>
            </a:r>
            <a:r>
              <a:rPr lang="en-GB" sz="2000" spc="-40" dirty="0">
                <a:solidFill>
                  <a:srgbClr val="0070C0"/>
                </a:solidFill>
                <a:latin typeface="+mj-lt"/>
                <a:cs typeface="Verdana"/>
              </a:rPr>
              <a:t> </a:t>
            </a:r>
            <a:r>
              <a:rPr lang="en-GB" sz="2000" spc="-190" dirty="0">
                <a:solidFill>
                  <a:srgbClr val="0070C0"/>
                </a:solidFill>
                <a:latin typeface="+mj-lt"/>
                <a:cs typeface="Verdana"/>
              </a:rPr>
              <a:t>6 </a:t>
            </a:r>
            <a:r>
              <a:rPr lang="en-GB" sz="2000" spc="-125" dirty="0">
                <a:solidFill>
                  <a:srgbClr val="0070C0"/>
                </a:solidFill>
                <a:latin typeface="+mj-lt"/>
                <a:cs typeface="Verdana"/>
              </a:rPr>
              <a:t>sessions</a:t>
            </a:r>
            <a:r>
              <a:rPr lang="en-GB" sz="2000" spc="-80" dirty="0">
                <a:solidFill>
                  <a:srgbClr val="0070C0"/>
                </a:solidFill>
                <a:latin typeface="+mj-lt"/>
                <a:cs typeface="Verdana"/>
              </a:rPr>
              <a:t> </a:t>
            </a:r>
            <a:r>
              <a:rPr lang="en-GB" sz="2000" spc="-70" dirty="0">
                <a:solidFill>
                  <a:srgbClr val="0070C0"/>
                </a:solidFill>
                <a:latin typeface="+mj-lt"/>
                <a:cs typeface="Verdana"/>
              </a:rPr>
              <a:t>lasting</a:t>
            </a:r>
            <a:r>
              <a:rPr lang="en-GB" sz="2000" spc="-95" dirty="0">
                <a:solidFill>
                  <a:srgbClr val="0070C0"/>
                </a:solidFill>
                <a:latin typeface="+mj-lt"/>
                <a:cs typeface="Verdana"/>
              </a:rPr>
              <a:t> </a:t>
            </a:r>
            <a:r>
              <a:rPr lang="en-GB" sz="2000" spc="-170" dirty="0">
                <a:solidFill>
                  <a:srgbClr val="0070C0"/>
                </a:solidFill>
                <a:latin typeface="+mj-lt"/>
                <a:cs typeface="Verdana"/>
              </a:rPr>
              <a:t>30</a:t>
            </a:r>
            <a:r>
              <a:rPr lang="en-GB" sz="2000" spc="-90" dirty="0">
                <a:solidFill>
                  <a:srgbClr val="0070C0"/>
                </a:solidFill>
                <a:latin typeface="+mj-lt"/>
                <a:cs typeface="Verdana"/>
              </a:rPr>
              <a:t> </a:t>
            </a:r>
            <a:r>
              <a:rPr lang="en-GB" sz="2000" spc="-35" dirty="0">
                <a:solidFill>
                  <a:srgbClr val="0070C0"/>
                </a:solidFill>
                <a:latin typeface="+mj-lt"/>
                <a:cs typeface="Verdana"/>
              </a:rPr>
              <a:t>minutes </a:t>
            </a:r>
            <a:r>
              <a:rPr lang="en-GB" sz="2000" spc="-10" dirty="0">
                <a:solidFill>
                  <a:srgbClr val="0070C0"/>
                </a:solidFill>
                <a:latin typeface="+mj-lt"/>
                <a:cs typeface="Verdana"/>
              </a:rPr>
              <a:t>each.</a:t>
            </a:r>
            <a:endParaRPr lang="en-GB" sz="2000" dirty="0">
              <a:solidFill>
                <a:srgbClr val="0070C0"/>
              </a:solidFill>
              <a:latin typeface="+mj-lt"/>
              <a:cs typeface="Verdana"/>
            </a:endParaRPr>
          </a:p>
          <a:p>
            <a:pPr marL="298450" indent="-285750">
              <a:lnSpc>
                <a:spcPct val="100000"/>
              </a:lnSpc>
              <a:spcBef>
                <a:spcPts val="994"/>
              </a:spcBef>
              <a:buFont typeface="Wingdings" panose="05000000000000000000" pitchFamily="2" charset="2"/>
              <a:buChar char="ü"/>
              <a:tabLst>
                <a:tab pos="354965" algn="l"/>
              </a:tabLst>
            </a:pPr>
            <a:r>
              <a:rPr lang="en-GB" sz="2000" dirty="0">
                <a:solidFill>
                  <a:srgbClr val="0070C0"/>
                </a:solidFill>
                <a:latin typeface="+mj-lt"/>
                <a:cs typeface="Lucida Sans Unicode"/>
              </a:rPr>
              <a:t>	</a:t>
            </a:r>
            <a:r>
              <a:rPr lang="en-GB" sz="2000" dirty="0">
                <a:solidFill>
                  <a:srgbClr val="0070C0"/>
                </a:solidFill>
                <a:latin typeface="+mj-lt"/>
                <a:cs typeface="Verdana"/>
              </a:rPr>
              <a:t>At</a:t>
            </a:r>
            <a:r>
              <a:rPr lang="en-GB" sz="2000" spc="-125" dirty="0">
                <a:solidFill>
                  <a:srgbClr val="0070C0"/>
                </a:solidFill>
                <a:latin typeface="+mj-lt"/>
                <a:cs typeface="Verdana"/>
              </a:rPr>
              <a:t> </a:t>
            </a:r>
            <a:r>
              <a:rPr lang="en-GB" sz="2000" spc="-25" dirty="0">
                <a:solidFill>
                  <a:srgbClr val="0070C0"/>
                </a:solidFill>
                <a:latin typeface="+mj-lt"/>
                <a:cs typeface="Verdana"/>
              </a:rPr>
              <a:t>the</a:t>
            </a:r>
            <a:r>
              <a:rPr lang="en-GB" sz="2000" spc="-75" dirty="0">
                <a:solidFill>
                  <a:srgbClr val="0070C0"/>
                </a:solidFill>
                <a:latin typeface="+mj-lt"/>
                <a:cs typeface="Verdana"/>
              </a:rPr>
              <a:t> </a:t>
            </a:r>
            <a:r>
              <a:rPr lang="en-GB" sz="2000" dirty="0">
                <a:solidFill>
                  <a:srgbClr val="0070C0"/>
                </a:solidFill>
                <a:latin typeface="+mj-lt"/>
                <a:cs typeface="Verdana"/>
              </a:rPr>
              <a:t>end</a:t>
            </a:r>
            <a:r>
              <a:rPr lang="en-GB" sz="2000" spc="-70" dirty="0">
                <a:solidFill>
                  <a:srgbClr val="0070C0"/>
                </a:solidFill>
                <a:latin typeface="+mj-lt"/>
                <a:cs typeface="Verdana"/>
              </a:rPr>
              <a:t> </a:t>
            </a:r>
            <a:r>
              <a:rPr lang="en-GB" sz="2000" dirty="0">
                <a:solidFill>
                  <a:srgbClr val="0070C0"/>
                </a:solidFill>
                <a:latin typeface="+mj-lt"/>
                <a:cs typeface="Verdana"/>
              </a:rPr>
              <a:t>of</a:t>
            </a:r>
            <a:r>
              <a:rPr lang="en-GB" sz="2000" spc="-110" dirty="0">
                <a:solidFill>
                  <a:srgbClr val="0070C0"/>
                </a:solidFill>
                <a:latin typeface="+mj-lt"/>
                <a:cs typeface="Verdana"/>
              </a:rPr>
              <a:t> </a:t>
            </a:r>
            <a:r>
              <a:rPr lang="en-GB" sz="2000" spc="-20" dirty="0">
                <a:solidFill>
                  <a:srgbClr val="0070C0"/>
                </a:solidFill>
                <a:latin typeface="+mj-lt"/>
                <a:cs typeface="Verdana"/>
              </a:rPr>
              <a:t>the</a:t>
            </a:r>
            <a:r>
              <a:rPr lang="en-GB" sz="2000" spc="-65" dirty="0">
                <a:solidFill>
                  <a:srgbClr val="0070C0"/>
                </a:solidFill>
                <a:latin typeface="+mj-lt"/>
                <a:cs typeface="Verdana"/>
              </a:rPr>
              <a:t> </a:t>
            </a:r>
            <a:r>
              <a:rPr lang="en-GB" sz="2000" dirty="0">
                <a:solidFill>
                  <a:srgbClr val="0070C0"/>
                </a:solidFill>
                <a:latin typeface="+mj-lt"/>
                <a:cs typeface="Verdana"/>
              </a:rPr>
              <a:t>block,</a:t>
            </a:r>
            <a:r>
              <a:rPr lang="en-GB" sz="2000" spc="-125" dirty="0">
                <a:solidFill>
                  <a:srgbClr val="0070C0"/>
                </a:solidFill>
                <a:latin typeface="+mj-lt"/>
                <a:cs typeface="Verdana"/>
              </a:rPr>
              <a:t> </a:t>
            </a:r>
            <a:r>
              <a:rPr lang="en-GB" sz="2000" spc="-20" dirty="0">
                <a:solidFill>
                  <a:srgbClr val="0070C0"/>
                </a:solidFill>
                <a:latin typeface="+mj-lt"/>
                <a:cs typeface="Verdana"/>
              </a:rPr>
              <a:t>the</a:t>
            </a:r>
            <a:r>
              <a:rPr lang="en-GB" sz="2000" spc="-60" dirty="0">
                <a:solidFill>
                  <a:srgbClr val="0070C0"/>
                </a:solidFill>
                <a:latin typeface="+mj-lt"/>
                <a:cs typeface="Verdana"/>
              </a:rPr>
              <a:t> </a:t>
            </a:r>
            <a:r>
              <a:rPr lang="en-GB" sz="2000" spc="-130" dirty="0">
                <a:solidFill>
                  <a:srgbClr val="0070C0"/>
                </a:solidFill>
                <a:latin typeface="+mj-lt"/>
                <a:cs typeface="Verdana"/>
              </a:rPr>
              <a:t>sessions</a:t>
            </a:r>
            <a:r>
              <a:rPr lang="en-GB" sz="2000" spc="-100" dirty="0">
                <a:solidFill>
                  <a:srgbClr val="0070C0"/>
                </a:solidFill>
                <a:latin typeface="+mj-lt"/>
                <a:cs typeface="Verdana"/>
              </a:rPr>
              <a:t> </a:t>
            </a:r>
            <a:r>
              <a:rPr lang="en-GB" sz="2000" spc="-110" dirty="0">
                <a:solidFill>
                  <a:srgbClr val="0070C0"/>
                </a:solidFill>
                <a:latin typeface="+mj-lt"/>
                <a:cs typeface="Verdana"/>
              </a:rPr>
              <a:t>will</a:t>
            </a:r>
            <a:r>
              <a:rPr lang="en-GB" sz="2000" spc="-90" dirty="0">
                <a:solidFill>
                  <a:srgbClr val="0070C0"/>
                </a:solidFill>
                <a:latin typeface="+mj-lt"/>
                <a:cs typeface="Verdana"/>
              </a:rPr>
              <a:t> </a:t>
            </a:r>
            <a:r>
              <a:rPr lang="en-GB" sz="2000" spc="85" dirty="0">
                <a:solidFill>
                  <a:srgbClr val="0070C0"/>
                </a:solidFill>
                <a:latin typeface="+mj-lt"/>
                <a:cs typeface="Verdana"/>
              </a:rPr>
              <a:t>be</a:t>
            </a:r>
            <a:r>
              <a:rPr lang="en-GB" sz="2000" spc="-100" dirty="0">
                <a:solidFill>
                  <a:srgbClr val="0070C0"/>
                </a:solidFill>
                <a:latin typeface="+mj-lt"/>
                <a:cs typeface="Verdana"/>
              </a:rPr>
              <a:t> </a:t>
            </a:r>
            <a:r>
              <a:rPr lang="en-GB" sz="2000" dirty="0">
                <a:solidFill>
                  <a:srgbClr val="0070C0"/>
                </a:solidFill>
                <a:latin typeface="+mj-lt"/>
                <a:cs typeface="Verdana"/>
              </a:rPr>
              <a:t>evaluated</a:t>
            </a:r>
            <a:r>
              <a:rPr lang="en-GB" sz="2000" spc="-85" dirty="0">
                <a:solidFill>
                  <a:srgbClr val="0070C0"/>
                </a:solidFill>
                <a:latin typeface="+mj-lt"/>
                <a:cs typeface="Verdana"/>
              </a:rPr>
              <a:t> </a:t>
            </a:r>
            <a:r>
              <a:rPr lang="en-GB" sz="2000" spc="60" dirty="0">
                <a:solidFill>
                  <a:srgbClr val="0070C0"/>
                </a:solidFill>
                <a:latin typeface="+mj-lt"/>
                <a:cs typeface="Verdana"/>
              </a:rPr>
              <a:t>and</a:t>
            </a:r>
            <a:r>
              <a:rPr lang="en-GB" sz="2000" spc="-85" dirty="0">
                <a:solidFill>
                  <a:srgbClr val="0070C0"/>
                </a:solidFill>
                <a:latin typeface="+mj-lt"/>
                <a:cs typeface="Verdana"/>
              </a:rPr>
              <a:t> </a:t>
            </a:r>
            <a:r>
              <a:rPr lang="en-GB" sz="2000" spc="150" dirty="0">
                <a:solidFill>
                  <a:srgbClr val="0070C0"/>
                </a:solidFill>
                <a:latin typeface="+mj-lt"/>
                <a:cs typeface="Verdana"/>
              </a:rPr>
              <a:t>a</a:t>
            </a:r>
            <a:r>
              <a:rPr lang="en-GB" sz="2000" spc="-105" dirty="0">
                <a:solidFill>
                  <a:srgbClr val="0070C0"/>
                </a:solidFill>
                <a:latin typeface="+mj-lt"/>
                <a:cs typeface="Verdana"/>
              </a:rPr>
              <a:t> </a:t>
            </a:r>
            <a:r>
              <a:rPr lang="en-GB" sz="2000" spc="-10" dirty="0">
                <a:solidFill>
                  <a:srgbClr val="0070C0"/>
                </a:solidFill>
                <a:latin typeface="+mj-lt"/>
                <a:cs typeface="Verdana"/>
              </a:rPr>
              <a:t>decision</a:t>
            </a:r>
            <a:r>
              <a:rPr lang="en-GB" sz="2000" dirty="0">
                <a:solidFill>
                  <a:srgbClr val="0070C0"/>
                </a:solidFill>
                <a:latin typeface="+mj-lt"/>
                <a:cs typeface="Verdana"/>
              </a:rPr>
              <a:t> </a:t>
            </a:r>
            <a:r>
              <a:rPr lang="en-GB" sz="2000" spc="65" dirty="0">
                <a:solidFill>
                  <a:srgbClr val="0070C0"/>
                </a:solidFill>
                <a:latin typeface="+mj-lt"/>
                <a:cs typeface="Verdana"/>
              </a:rPr>
              <a:t>made</a:t>
            </a:r>
            <a:r>
              <a:rPr lang="en-GB" sz="2000" spc="-130" dirty="0">
                <a:solidFill>
                  <a:srgbClr val="0070C0"/>
                </a:solidFill>
                <a:latin typeface="+mj-lt"/>
                <a:cs typeface="Verdana"/>
              </a:rPr>
              <a:t> </a:t>
            </a:r>
            <a:r>
              <a:rPr lang="en-GB" sz="2000" dirty="0">
                <a:solidFill>
                  <a:srgbClr val="0070C0"/>
                </a:solidFill>
                <a:latin typeface="+mj-lt"/>
                <a:cs typeface="Verdana"/>
              </a:rPr>
              <a:t>on</a:t>
            </a:r>
            <a:r>
              <a:rPr lang="en-GB" sz="2000" spc="-120" dirty="0">
                <a:solidFill>
                  <a:srgbClr val="0070C0"/>
                </a:solidFill>
                <a:latin typeface="+mj-lt"/>
                <a:cs typeface="Verdana"/>
              </a:rPr>
              <a:t> </a:t>
            </a:r>
            <a:r>
              <a:rPr lang="en-GB" sz="2000" spc="-40" dirty="0">
                <a:solidFill>
                  <a:srgbClr val="0070C0"/>
                </a:solidFill>
                <a:latin typeface="+mj-lt"/>
                <a:cs typeface="Verdana"/>
              </a:rPr>
              <a:t>whether</a:t>
            </a:r>
            <a:r>
              <a:rPr lang="en-GB" sz="2000" spc="-75" dirty="0">
                <a:solidFill>
                  <a:srgbClr val="0070C0"/>
                </a:solidFill>
                <a:latin typeface="+mj-lt"/>
                <a:cs typeface="Verdana"/>
              </a:rPr>
              <a:t> </a:t>
            </a:r>
            <a:r>
              <a:rPr lang="en-GB" sz="2000" spc="-20" dirty="0">
                <a:solidFill>
                  <a:srgbClr val="0070C0"/>
                </a:solidFill>
                <a:latin typeface="+mj-lt"/>
                <a:cs typeface="Verdana"/>
              </a:rPr>
              <a:t>the</a:t>
            </a:r>
            <a:r>
              <a:rPr lang="en-GB" sz="2000" spc="-95" dirty="0">
                <a:solidFill>
                  <a:srgbClr val="0070C0"/>
                </a:solidFill>
                <a:latin typeface="+mj-lt"/>
                <a:cs typeface="Verdana"/>
              </a:rPr>
              <a:t> </a:t>
            </a:r>
            <a:r>
              <a:rPr lang="en-GB" sz="2000" spc="-35" dirty="0">
                <a:solidFill>
                  <a:srgbClr val="0070C0"/>
                </a:solidFill>
                <a:latin typeface="+mj-lt"/>
                <a:cs typeface="Verdana"/>
              </a:rPr>
              <a:t>pupil</a:t>
            </a:r>
            <a:r>
              <a:rPr lang="en-GB" sz="2000" spc="-135" dirty="0">
                <a:solidFill>
                  <a:srgbClr val="0070C0"/>
                </a:solidFill>
                <a:latin typeface="+mj-lt"/>
                <a:cs typeface="Verdana"/>
              </a:rPr>
              <a:t> </a:t>
            </a:r>
            <a:r>
              <a:rPr lang="en-GB" sz="2000" spc="-80" dirty="0">
                <a:solidFill>
                  <a:srgbClr val="0070C0"/>
                </a:solidFill>
                <a:latin typeface="+mj-lt"/>
                <a:cs typeface="Verdana"/>
              </a:rPr>
              <a:t>requires</a:t>
            </a:r>
            <a:r>
              <a:rPr lang="en-GB" sz="2000" spc="-125" dirty="0">
                <a:solidFill>
                  <a:srgbClr val="0070C0"/>
                </a:solidFill>
                <a:latin typeface="+mj-lt"/>
                <a:cs typeface="Verdana"/>
              </a:rPr>
              <a:t> </a:t>
            </a:r>
            <a:r>
              <a:rPr lang="en-GB" sz="2000" spc="-100" dirty="0">
                <a:solidFill>
                  <a:srgbClr val="0070C0"/>
                </a:solidFill>
                <a:latin typeface="+mj-lt"/>
                <a:cs typeface="Verdana"/>
              </a:rPr>
              <a:t>further</a:t>
            </a:r>
            <a:r>
              <a:rPr lang="en-GB" sz="2000" spc="-95" dirty="0">
                <a:solidFill>
                  <a:srgbClr val="0070C0"/>
                </a:solidFill>
                <a:latin typeface="+mj-lt"/>
                <a:cs typeface="Verdana"/>
              </a:rPr>
              <a:t> </a:t>
            </a:r>
            <a:r>
              <a:rPr lang="en-GB" sz="2000" spc="-10" dirty="0">
                <a:solidFill>
                  <a:srgbClr val="0070C0"/>
                </a:solidFill>
                <a:latin typeface="+mj-lt"/>
                <a:cs typeface="Verdana"/>
              </a:rPr>
              <a:t>sessions.</a:t>
            </a:r>
            <a:endParaRPr lang="en-GB" sz="2000" dirty="0">
              <a:solidFill>
                <a:srgbClr val="0070C0"/>
              </a:solidFill>
              <a:latin typeface="+mj-lt"/>
              <a:cs typeface="Verdana"/>
            </a:endParaRPr>
          </a:p>
          <a:p>
            <a:pPr marL="355600" marR="678815" indent="-342900">
              <a:lnSpc>
                <a:spcPct val="100000"/>
              </a:lnSpc>
              <a:spcBef>
                <a:spcPts val="1000"/>
              </a:spcBef>
              <a:buFont typeface="Wingdings" panose="05000000000000000000" pitchFamily="2" charset="2"/>
              <a:buChar char="ü"/>
              <a:tabLst>
                <a:tab pos="354965" algn="l"/>
              </a:tabLst>
            </a:pPr>
            <a:r>
              <a:rPr lang="en-GB" sz="2000" spc="-120" dirty="0">
                <a:solidFill>
                  <a:srgbClr val="0070C0"/>
                </a:solidFill>
                <a:latin typeface="+mj-lt"/>
                <a:cs typeface="Verdana"/>
              </a:rPr>
              <a:t>The</a:t>
            </a:r>
            <a:r>
              <a:rPr lang="en-GB" sz="2000" spc="-95" dirty="0">
                <a:solidFill>
                  <a:srgbClr val="0070C0"/>
                </a:solidFill>
                <a:latin typeface="+mj-lt"/>
                <a:cs typeface="Verdana"/>
              </a:rPr>
              <a:t> </a:t>
            </a:r>
            <a:r>
              <a:rPr lang="en-GB" sz="2000" spc="-130" dirty="0">
                <a:solidFill>
                  <a:srgbClr val="0070C0"/>
                </a:solidFill>
                <a:latin typeface="+mj-lt"/>
                <a:cs typeface="Verdana"/>
              </a:rPr>
              <a:t>sessions</a:t>
            </a:r>
            <a:r>
              <a:rPr lang="en-GB" sz="2000" spc="-110" dirty="0">
                <a:solidFill>
                  <a:srgbClr val="0070C0"/>
                </a:solidFill>
                <a:latin typeface="+mj-lt"/>
                <a:cs typeface="Verdana"/>
              </a:rPr>
              <a:t> </a:t>
            </a:r>
            <a:r>
              <a:rPr lang="en-GB" sz="2000" dirty="0">
                <a:solidFill>
                  <a:srgbClr val="0070C0"/>
                </a:solidFill>
                <a:latin typeface="+mj-lt"/>
                <a:cs typeface="Verdana"/>
              </a:rPr>
              <a:t>are</a:t>
            </a:r>
            <a:r>
              <a:rPr lang="en-GB" sz="2000" spc="-105" dirty="0">
                <a:solidFill>
                  <a:srgbClr val="0070C0"/>
                </a:solidFill>
                <a:latin typeface="+mj-lt"/>
                <a:cs typeface="Verdana"/>
              </a:rPr>
              <a:t> </a:t>
            </a:r>
            <a:r>
              <a:rPr lang="en-GB" sz="2000" spc="-225" dirty="0">
                <a:solidFill>
                  <a:srgbClr val="0070C0"/>
                </a:solidFill>
                <a:latin typeface="+mj-lt"/>
                <a:cs typeface="Verdana"/>
              </a:rPr>
              <a:t>1:1</a:t>
            </a:r>
            <a:r>
              <a:rPr lang="en-GB" sz="2000" spc="-85" dirty="0">
                <a:solidFill>
                  <a:srgbClr val="0070C0"/>
                </a:solidFill>
                <a:latin typeface="+mj-lt"/>
                <a:cs typeface="Verdana"/>
              </a:rPr>
              <a:t> </a:t>
            </a:r>
            <a:r>
              <a:rPr lang="en-GB" sz="2000" spc="60" dirty="0">
                <a:solidFill>
                  <a:srgbClr val="0070C0"/>
                </a:solidFill>
                <a:latin typeface="+mj-lt"/>
                <a:cs typeface="Verdana"/>
              </a:rPr>
              <a:t>and</a:t>
            </a:r>
            <a:r>
              <a:rPr lang="en-GB" sz="2000" spc="-95" dirty="0">
                <a:solidFill>
                  <a:srgbClr val="0070C0"/>
                </a:solidFill>
                <a:latin typeface="+mj-lt"/>
                <a:cs typeface="Verdana"/>
              </a:rPr>
              <a:t> </a:t>
            </a:r>
            <a:r>
              <a:rPr lang="en-GB" sz="2000" spc="-20" dirty="0">
                <a:solidFill>
                  <a:srgbClr val="0070C0"/>
                </a:solidFill>
                <a:latin typeface="+mj-lt"/>
                <a:cs typeface="Verdana"/>
              </a:rPr>
              <a:t>take</a:t>
            </a:r>
            <a:r>
              <a:rPr lang="en-GB" sz="2000" spc="-105" dirty="0">
                <a:solidFill>
                  <a:srgbClr val="0070C0"/>
                </a:solidFill>
                <a:latin typeface="+mj-lt"/>
                <a:cs typeface="Verdana"/>
              </a:rPr>
              <a:t> </a:t>
            </a:r>
            <a:r>
              <a:rPr lang="en-GB" sz="2000" spc="75" dirty="0">
                <a:solidFill>
                  <a:srgbClr val="0070C0"/>
                </a:solidFill>
                <a:latin typeface="+mj-lt"/>
                <a:cs typeface="Verdana"/>
              </a:rPr>
              <a:t>place</a:t>
            </a:r>
            <a:r>
              <a:rPr lang="en-GB" sz="2000" spc="-125" dirty="0">
                <a:solidFill>
                  <a:srgbClr val="0070C0"/>
                </a:solidFill>
                <a:latin typeface="+mj-lt"/>
                <a:cs typeface="Verdana"/>
              </a:rPr>
              <a:t> </a:t>
            </a:r>
            <a:r>
              <a:rPr lang="en-GB" sz="2000" spc="-85" dirty="0">
                <a:solidFill>
                  <a:srgbClr val="0070C0"/>
                </a:solidFill>
                <a:latin typeface="+mj-lt"/>
                <a:cs typeface="Verdana"/>
              </a:rPr>
              <a:t>in</a:t>
            </a:r>
            <a:r>
              <a:rPr lang="en-GB" sz="2000" spc="-125" dirty="0">
                <a:solidFill>
                  <a:srgbClr val="0070C0"/>
                </a:solidFill>
                <a:latin typeface="+mj-lt"/>
                <a:cs typeface="Verdana"/>
              </a:rPr>
              <a:t> </a:t>
            </a:r>
            <a:r>
              <a:rPr lang="en-GB" sz="2000" spc="150" dirty="0">
                <a:solidFill>
                  <a:srgbClr val="0070C0"/>
                </a:solidFill>
                <a:latin typeface="+mj-lt"/>
                <a:cs typeface="Verdana"/>
              </a:rPr>
              <a:t>a</a:t>
            </a:r>
            <a:r>
              <a:rPr lang="en-GB" sz="2000" spc="-130" dirty="0">
                <a:solidFill>
                  <a:srgbClr val="0070C0"/>
                </a:solidFill>
                <a:latin typeface="+mj-lt"/>
                <a:cs typeface="Verdana"/>
              </a:rPr>
              <a:t> </a:t>
            </a:r>
            <a:r>
              <a:rPr lang="en-GB" sz="2000" spc="-25" dirty="0">
                <a:solidFill>
                  <a:srgbClr val="0070C0"/>
                </a:solidFill>
                <a:latin typeface="+mj-lt"/>
                <a:cs typeface="Verdana"/>
              </a:rPr>
              <a:t>quiet</a:t>
            </a:r>
            <a:r>
              <a:rPr lang="en-GB" sz="2000" spc="-105" dirty="0">
                <a:solidFill>
                  <a:srgbClr val="0070C0"/>
                </a:solidFill>
                <a:latin typeface="+mj-lt"/>
                <a:cs typeface="Verdana"/>
              </a:rPr>
              <a:t> </a:t>
            </a:r>
            <a:r>
              <a:rPr lang="en-GB" sz="2000" spc="55" dirty="0">
                <a:solidFill>
                  <a:srgbClr val="0070C0"/>
                </a:solidFill>
                <a:latin typeface="+mj-lt"/>
                <a:cs typeface="Verdana"/>
              </a:rPr>
              <a:t>space</a:t>
            </a:r>
            <a:r>
              <a:rPr lang="en-GB" sz="2000" spc="-100" dirty="0">
                <a:solidFill>
                  <a:srgbClr val="0070C0"/>
                </a:solidFill>
                <a:latin typeface="+mj-lt"/>
                <a:cs typeface="Verdana"/>
              </a:rPr>
              <a:t> </a:t>
            </a:r>
            <a:r>
              <a:rPr lang="en-GB" sz="2000" dirty="0">
                <a:solidFill>
                  <a:srgbClr val="0070C0"/>
                </a:solidFill>
                <a:latin typeface="+mj-lt"/>
                <a:cs typeface="Verdana"/>
              </a:rPr>
              <a:t>away</a:t>
            </a:r>
            <a:r>
              <a:rPr lang="en-GB" sz="2000" spc="-80" dirty="0">
                <a:solidFill>
                  <a:srgbClr val="0070C0"/>
                </a:solidFill>
                <a:latin typeface="+mj-lt"/>
                <a:cs typeface="Verdana"/>
              </a:rPr>
              <a:t> </a:t>
            </a:r>
            <a:r>
              <a:rPr lang="en-GB" sz="2000" spc="-75" dirty="0">
                <a:solidFill>
                  <a:srgbClr val="0070C0"/>
                </a:solidFill>
                <a:latin typeface="+mj-lt"/>
                <a:cs typeface="Verdana"/>
              </a:rPr>
              <a:t>from</a:t>
            </a:r>
            <a:r>
              <a:rPr lang="en-GB" sz="2000" spc="-110" dirty="0">
                <a:solidFill>
                  <a:srgbClr val="0070C0"/>
                </a:solidFill>
                <a:latin typeface="+mj-lt"/>
                <a:cs typeface="Verdana"/>
              </a:rPr>
              <a:t> </a:t>
            </a:r>
            <a:r>
              <a:rPr lang="en-GB" sz="2000" spc="-25" dirty="0">
                <a:solidFill>
                  <a:srgbClr val="0070C0"/>
                </a:solidFill>
                <a:latin typeface="+mj-lt"/>
                <a:cs typeface="Verdana"/>
              </a:rPr>
              <a:t>the </a:t>
            </a:r>
            <a:r>
              <a:rPr lang="en-GB" sz="2000" spc="-10" dirty="0">
                <a:solidFill>
                  <a:srgbClr val="0070C0"/>
                </a:solidFill>
                <a:latin typeface="+mj-lt"/>
                <a:cs typeface="Verdana"/>
              </a:rPr>
              <a:t>classroom in a resource specific ELSA room.</a:t>
            </a:r>
            <a:endParaRPr lang="en-GB" sz="2000" dirty="0">
              <a:solidFill>
                <a:srgbClr val="0070C0"/>
              </a:solidFill>
              <a:latin typeface="+mj-lt"/>
              <a:cs typeface="Verdana"/>
            </a:endParaRPr>
          </a:p>
          <a:p>
            <a:pPr marL="298450" indent="-285750">
              <a:lnSpc>
                <a:spcPct val="100000"/>
              </a:lnSpc>
              <a:spcBef>
                <a:spcPts val="1005"/>
              </a:spcBef>
              <a:buFont typeface="Wingdings" panose="05000000000000000000" pitchFamily="2" charset="2"/>
              <a:buChar char="ü"/>
              <a:tabLst>
                <a:tab pos="354965" algn="l"/>
              </a:tabLst>
            </a:pPr>
            <a:r>
              <a:rPr lang="en-GB" sz="2000" spc="-120" dirty="0">
                <a:solidFill>
                  <a:srgbClr val="0070C0"/>
                </a:solidFill>
                <a:latin typeface="+mj-lt"/>
                <a:cs typeface="Verdana"/>
              </a:rPr>
              <a:t>The</a:t>
            </a:r>
            <a:r>
              <a:rPr lang="en-GB" sz="2000" spc="-100" dirty="0">
                <a:solidFill>
                  <a:srgbClr val="0070C0"/>
                </a:solidFill>
                <a:latin typeface="+mj-lt"/>
                <a:cs typeface="Verdana"/>
              </a:rPr>
              <a:t> </a:t>
            </a:r>
            <a:r>
              <a:rPr lang="en-GB" sz="2000" spc="-130" dirty="0">
                <a:solidFill>
                  <a:srgbClr val="0070C0"/>
                </a:solidFill>
                <a:latin typeface="+mj-lt"/>
                <a:cs typeface="Verdana"/>
              </a:rPr>
              <a:t>sessions</a:t>
            </a:r>
            <a:r>
              <a:rPr lang="en-GB" sz="2000" spc="-120" dirty="0">
                <a:solidFill>
                  <a:srgbClr val="0070C0"/>
                </a:solidFill>
                <a:latin typeface="+mj-lt"/>
                <a:cs typeface="Verdana"/>
              </a:rPr>
              <a:t> </a:t>
            </a:r>
            <a:r>
              <a:rPr lang="en-GB" sz="2000" dirty="0">
                <a:solidFill>
                  <a:srgbClr val="0070C0"/>
                </a:solidFill>
                <a:latin typeface="+mj-lt"/>
                <a:cs typeface="Verdana"/>
              </a:rPr>
              <a:t>are</a:t>
            </a:r>
            <a:r>
              <a:rPr lang="en-GB" sz="2000" spc="-110" dirty="0">
                <a:solidFill>
                  <a:srgbClr val="0070C0"/>
                </a:solidFill>
                <a:latin typeface="+mj-lt"/>
                <a:cs typeface="Verdana"/>
              </a:rPr>
              <a:t> </a:t>
            </a:r>
            <a:r>
              <a:rPr lang="en-GB" sz="2000" spc="-10" dirty="0">
                <a:solidFill>
                  <a:srgbClr val="0070C0"/>
                </a:solidFill>
                <a:latin typeface="+mj-lt"/>
                <a:cs typeface="Verdana"/>
              </a:rPr>
              <a:t>confidential</a:t>
            </a:r>
            <a:r>
              <a:rPr lang="en-GB" sz="2000" spc="-130" dirty="0">
                <a:solidFill>
                  <a:srgbClr val="0070C0"/>
                </a:solidFill>
                <a:latin typeface="+mj-lt"/>
                <a:cs typeface="Verdana"/>
              </a:rPr>
              <a:t> </a:t>
            </a:r>
            <a:r>
              <a:rPr lang="en-GB" sz="2000" spc="-110" dirty="0">
                <a:solidFill>
                  <a:srgbClr val="0070C0"/>
                </a:solidFill>
                <a:latin typeface="+mj-lt"/>
                <a:cs typeface="Verdana"/>
              </a:rPr>
              <a:t>unless</a:t>
            </a:r>
            <a:r>
              <a:rPr lang="en-GB" sz="2000" spc="-100" dirty="0">
                <a:solidFill>
                  <a:srgbClr val="0070C0"/>
                </a:solidFill>
                <a:latin typeface="+mj-lt"/>
                <a:cs typeface="Verdana"/>
              </a:rPr>
              <a:t> </a:t>
            </a:r>
            <a:r>
              <a:rPr lang="en-GB" sz="2000" spc="-55" dirty="0">
                <a:solidFill>
                  <a:srgbClr val="0070C0"/>
                </a:solidFill>
                <a:latin typeface="+mj-lt"/>
                <a:cs typeface="Verdana"/>
              </a:rPr>
              <a:t>information</a:t>
            </a:r>
            <a:r>
              <a:rPr lang="en-GB" sz="2000" spc="-145" dirty="0">
                <a:solidFill>
                  <a:srgbClr val="0070C0"/>
                </a:solidFill>
                <a:latin typeface="+mj-lt"/>
                <a:cs typeface="Verdana"/>
              </a:rPr>
              <a:t> </a:t>
            </a:r>
            <a:r>
              <a:rPr lang="en-GB" sz="2000" dirty="0">
                <a:solidFill>
                  <a:srgbClr val="0070C0"/>
                </a:solidFill>
                <a:latin typeface="+mj-lt"/>
                <a:cs typeface="Verdana"/>
              </a:rPr>
              <a:t>needs</a:t>
            </a:r>
            <a:r>
              <a:rPr lang="en-GB" sz="2000" spc="-80" dirty="0">
                <a:solidFill>
                  <a:srgbClr val="0070C0"/>
                </a:solidFill>
                <a:latin typeface="+mj-lt"/>
                <a:cs typeface="Verdana"/>
              </a:rPr>
              <a:t> </a:t>
            </a:r>
            <a:r>
              <a:rPr lang="en-GB" sz="2000" spc="-20" dirty="0">
                <a:solidFill>
                  <a:srgbClr val="0070C0"/>
                </a:solidFill>
                <a:latin typeface="+mj-lt"/>
                <a:cs typeface="Verdana"/>
              </a:rPr>
              <a:t>to</a:t>
            </a:r>
            <a:r>
              <a:rPr lang="en-GB" sz="2000" spc="-120" dirty="0">
                <a:solidFill>
                  <a:srgbClr val="0070C0"/>
                </a:solidFill>
                <a:latin typeface="+mj-lt"/>
                <a:cs typeface="Verdana"/>
              </a:rPr>
              <a:t> </a:t>
            </a:r>
            <a:r>
              <a:rPr lang="en-GB" sz="2000" spc="85" dirty="0">
                <a:solidFill>
                  <a:srgbClr val="0070C0"/>
                </a:solidFill>
                <a:latin typeface="+mj-lt"/>
                <a:cs typeface="Verdana"/>
              </a:rPr>
              <a:t>be</a:t>
            </a:r>
            <a:r>
              <a:rPr lang="en-GB" sz="2000" spc="-105" dirty="0">
                <a:solidFill>
                  <a:srgbClr val="0070C0"/>
                </a:solidFill>
                <a:latin typeface="+mj-lt"/>
                <a:cs typeface="Verdana"/>
              </a:rPr>
              <a:t> </a:t>
            </a:r>
            <a:r>
              <a:rPr lang="en-GB" sz="2000" spc="-35" dirty="0">
                <a:solidFill>
                  <a:srgbClr val="0070C0"/>
                </a:solidFill>
                <a:latin typeface="+mj-lt"/>
                <a:cs typeface="Verdana"/>
              </a:rPr>
              <a:t>shared</a:t>
            </a:r>
            <a:r>
              <a:rPr lang="en-GB" sz="2000" spc="-105" dirty="0">
                <a:solidFill>
                  <a:srgbClr val="0070C0"/>
                </a:solidFill>
                <a:latin typeface="+mj-lt"/>
                <a:cs typeface="Verdana"/>
              </a:rPr>
              <a:t> </a:t>
            </a:r>
            <a:r>
              <a:rPr lang="en-GB" sz="2000" spc="-25" dirty="0">
                <a:solidFill>
                  <a:srgbClr val="0070C0"/>
                </a:solidFill>
                <a:latin typeface="+mj-lt"/>
                <a:cs typeface="Verdana"/>
              </a:rPr>
              <a:t>for</a:t>
            </a:r>
            <a:endParaRPr lang="en-GB" sz="2000" dirty="0">
              <a:solidFill>
                <a:srgbClr val="0070C0"/>
              </a:solidFill>
              <a:latin typeface="+mj-lt"/>
              <a:cs typeface="Verdana"/>
            </a:endParaRPr>
          </a:p>
          <a:p>
            <a:pPr marL="355600">
              <a:lnSpc>
                <a:spcPct val="100000"/>
              </a:lnSpc>
            </a:pPr>
            <a:r>
              <a:rPr lang="en-GB" sz="2000" spc="-20" dirty="0">
                <a:solidFill>
                  <a:srgbClr val="0070C0"/>
                </a:solidFill>
                <a:latin typeface="+mj-lt"/>
                <a:cs typeface="Verdana"/>
              </a:rPr>
              <a:t>safeguarding</a:t>
            </a:r>
            <a:r>
              <a:rPr lang="en-GB" sz="2000" spc="-70" dirty="0">
                <a:solidFill>
                  <a:srgbClr val="0070C0"/>
                </a:solidFill>
                <a:latin typeface="+mj-lt"/>
                <a:cs typeface="Verdana"/>
              </a:rPr>
              <a:t> </a:t>
            </a:r>
            <a:r>
              <a:rPr lang="en-GB" sz="2000" spc="-10" dirty="0">
                <a:solidFill>
                  <a:srgbClr val="0070C0"/>
                </a:solidFill>
                <a:latin typeface="+mj-lt"/>
                <a:cs typeface="Verdana"/>
              </a:rPr>
              <a:t>issues.</a:t>
            </a:r>
            <a:endParaRPr lang="en-GB" sz="2000" dirty="0">
              <a:solidFill>
                <a:srgbClr val="0070C0"/>
              </a:solidFill>
              <a:latin typeface="+mj-lt"/>
              <a:cs typeface="Verdana"/>
            </a:endParaRPr>
          </a:p>
          <a:p>
            <a:pPr marL="355600" marR="5080" indent="-342900">
              <a:lnSpc>
                <a:spcPct val="100000"/>
              </a:lnSpc>
              <a:spcBef>
                <a:spcPts val="1000"/>
              </a:spcBef>
              <a:buFont typeface="Wingdings" panose="05000000000000000000" pitchFamily="2" charset="2"/>
              <a:buChar char="ü"/>
              <a:tabLst>
                <a:tab pos="354965" algn="l"/>
              </a:tabLst>
            </a:pPr>
            <a:r>
              <a:rPr lang="en-GB" sz="2000" spc="95" dirty="0">
                <a:solidFill>
                  <a:srgbClr val="0070C0"/>
                </a:solidFill>
                <a:latin typeface="+mj-lt"/>
                <a:cs typeface="Verdana"/>
              </a:rPr>
              <a:t>A</a:t>
            </a:r>
            <a:r>
              <a:rPr lang="en-GB" sz="2000" spc="-105" dirty="0">
                <a:solidFill>
                  <a:srgbClr val="0070C0"/>
                </a:solidFill>
                <a:latin typeface="+mj-lt"/>
                <a:cs typeface="Verdana"/>
              </a:rPr>
              <a:t> verbal </a:t>
            </a:r>
            <a:r>
              <a:rPr lang="en-GB" sz="2000" dirty="0">
                <a:solidFill>
                  <a:srgbClr val="0070C0"/>
                </a:solidFill>
                <a:latin typeface="+mj-lt"/>
                <a:cs typeface="Verdana"/>
              </a:rPr>
              <a:t>contract</a:t>
            </a:r>
            <a:r>
              <a:rPr lang="en-GB" sz="2000" spc="-80" dirty="0">
                <a:solidFill>
                  <a:srgbClr val="0070C0"/>
                </a:solidFill>
                <a:latin typeface="+mj-lt"/>
                <a:cs typeface="Verdana"/>
              </a:rPr>
              <a:t> </a:t>
            </a:r>
            <a:r>
              <a:rPr lang="en-GB" sz="2000" spc="-190" dirty="0">
                <a:solidFill>
                  <a:srgbClr val="0070C0"/>
                </a:solidFill>
                <a:latin typeface="+mj-lt"/>
                <a:cs typeface="Verdana"/>
              </a:rPr>
              <a:t>is</a:t>
            </a:r>
            <a:r>
              <a:rPr lang="en-GB" sz="2000" spc="-130" dirty="0">
                <a:solidFill>
                  <a:srgbClr val="0070C0"/>
                </a:solidFill>
                <a:latin typeface="+mj-lt"/>
                <a:cs typeface="Verdana"/>
              </a:rPr>
              <a:t> </a:t>
            </a:r>
            <a:r>
              <a:rPr lang="en-GB" sz="2000" dirty="0">
                <a:solidFill>
                  <a:srgbClr val="0070C0"/>
                </a:solidFill>
                <a:latin typeface="+mj-lt"/>
                <a:cs typeface="Verdana"/>
              </a:rPr>
              <a:t>drawn</a:t>
            </a:r>
            <a:r>
              <a:rPr lang="en-GB" sz="2000" spc="-50" dirty="0">
                <a:solidFill>
                  <a:srgbClr val="0070C0"/>
                </a:solidFill>
                <a:latin typeface="+mj-lt"/>
                <a:cs typeface="Verdana"/>
              </a:rPr>
              <a:t> </a:t>
            </a:r>
            <a:r>
              <a:rPr lang="en-GB" sz="2000" dirty="0">
                <a:solidFill>
                  <a:srgbClr val="0070C0"/>
                </a:solidFill>
                <a:latin typeface="+mj-lt"/>
                <a:cs typeface="Verdana"/>
              </a:rPr>
              <a:t>up</a:t>
            </a:r>
            <a:r>
              <a:rPr lang="en-GB" sz="2000" spc="-105" dirty="0">
                <a:solidFill>
                  <a:srgbClr val="0070C0"/>
                </a:solidFill>
                <a:latin typeface="+mj-lt"/>
                <a:cs typeface="Verdana"/>
              </a:rPr>
              <a:t> </a:t>
            </a:r>
            <a:r>
              <a:rPr lang="en-GB" sz="2000" dirty="0">
                <a:solidFill>
                  <a:srgbClr val="0070C0"/>
                </a:solidFill>
                <a:latin typeface="+mj-lt"/>
                <a:cs typeface="Verdana"/>
              </a:rPr>
              <a:t>between</a:t>
            </a:r>
            <a:r>
              <a:rPr lang="en-GB" sz="2000" spc="-55" dirty="0">
                <a:solidFill>
                  <a:srgbClr val="0070C0"/>
                </a:solidFill>
                <a:latin typeface="+mj-lt"/>
                <a:cs typeface="Verdana"/>
              </a:rPr>
              <a:t> </a:t>
            </a:r>
            <a:r>
              <a:rPr lang="en-GB" sz="2000" spc="-35" dirty="0">
                <a:solidFill>
                  <a:srgbClr val="0070C0"/>
                </a:solidFill>
                <a:latin typeface="+mj-lt"/>
                <a:cs typeface="Verdana"/>
              </a:rPr>
              <a:t>pupil</a:t>
            </a:r>
            <a:r>
              <a:rPr lang="en-GB" sz="2000" spc="-110" dirty="0">
                <a:solidFill>
                  <a:srgbClr val="0070C0"/>
                </a:solidFill>
                <a:latin typeface="+mj-lt"/>
                <a:cs typeface="Verdana"/>
              </a:rPr>
              <a:t> </a:t>
            </a:r>
            <a:r>
              <a:rPr lang="en-GB" sz="2000" spc="60" dirty="0">
                <a:solidFill>
                  <a:srgbClr val="0070C0"/>
                </a:solidFill>
                <a:latin typeface="+mj-lt"/>
                <a:cs typeface="Verdana"/>
              </a:rPr>
              <a:t>and</a:t>
            </a:r>
            <a:r>
              <a:rPr lang="en-GB" sz="2000" spc="-85" dirty="0">
                <a:solidFill>
                  <a:srgbClr val="0070C0"/>
                </a:solidFill>
                <a:latin typeface="+mj-lt"/>
                <a:cs typeface="Verdana"/>
              </a:rPr>
              <a:t> the </a:t>
            </a:r>
            <a:r>
              <a:rPr lang="en-GB" sz="2000" spc="-155" dirty="0">
                <a:solidFill>
                  <a:srgbClr val="0070C0"/>
                </a:solidFill>
                <a:latin typeface="+mj-lt"/>
                <a:cs typeface="Verdana"/>
              </a:rPr>
              <a:t>ELSA</a:t>
            </a:r>
            <a:r>
              <a:rPr lang="en-GB" sz="2000" spc="-80" dirty="0">
                <a:solidFill>
                  <a:srgbClr val="0070C0"/>
                </a:solidFill>
                <a:latin typeface="+mj-lt"/>
                <a:cs typeface="Verdana"/>
              </a:rPr>
              <a:t> </a:t>
            </a:r>
            <a:r>
              <a:rPr lang="en-GB" sz="2000" spc="-100" dirty="0">
                <a:solidFill>
                  <a:srgbClr val="0070C0"/>
                </a:solidFill>
                <a:latin typeface="+mj-lt"/>
                <a:cs typeface="Verdana"/>
              </a:rPr>
              <a:t> </a:t>
            </a:r>
            <a:r>
              <a:rPr lang="en-GB" sz="2000" spc="65" dirty="0">
                <a:solidFill>
                  <a:srgbClr val="0070C0"/>
                </a:solidFill>
                <a:latin typeface="+mj-lt"/>
                <a:cs typeface="Verdana"/>
              </a:rPr>
              <a:t>and</a:t>
            </a:r>
            <a:r>
              <a:rPr lang="en-GB" sz="2000" spc="-85" dirty="0">
                <a:solidFill>
                  <a:srgbClr val="0070C0"/>
                </a:solidFill>
                <a:latin typeface="+mj-lt"/>
                <a:cs typeface="Verdana"/>
              </a:rPr>
              <a:t> </a:t>
            </a:r>
            <a:r>
              <a:rPr lang="en-GB" sz="2000" spc="-55" dirty="0">
                <a:solidFill>
                  <a:srgbClr val="0070C0"/>
                </a:solidFill>
                <a:latin typeface="+mj-lt"/>
                <a:cs typeface="Verdana"/>
              </a:rPr>
              <a:t>referred</a:t>
            </a:r>
            <a:r>
              <a:rPr lang="en-GB" sz="2000" spc="-85" dirty="0">
                <a:solidFill>
                  <a:srgbClr val="0070C0"/>
                </a:solidFill>
                <a:latin typeface="+mj-lt"/>
                <a:cs typeface="Verdana"/>
              </a:rPr>
              <a:t> </a:t>
            </a:r>
            <a:r>
              <a:rPr lang="en-GB" sz="2000" spc="-10" dirty="0">
                <a:solidFill>
                  <a:srgbClr val="0070C0"/>
                </a:solidFill>
                <a:latin typeface="+mj-lt"/>
                <a:cs typeface="Verdana"/>
              </a:rPr>
              <a:t>to</a:t>
            </a:r>
            <a:r>
              <a:rPr lang="en-GB" sz="2000" spc="-90" dirty="0">
                <a:solidFill>
                  <a:srgbClr val="0070C0"/>
                </a:solidFill>
                <a:latin typeface="+mj-lt"/>
                <a:cs typeface="Verdana"/>
              </a:rPr>
              <a:t> </a:t>
            </a:r>
            <a:r>
              <a:rPr lang="en-GB" sz="2000" spc="-25" dirty="0">
                <a:solidFill>
                  <a:srgbClr val="0070C0"/>
                </a:solidFill>
                <a:latin typeface="+mj-lt"/>
                <a:cs typeface="Verdana"/>
              </a:rPr>
              <a:t>at </a:t>
            </a:r>
            <a:r>
              <a:rPr lang="en-GB" sz="2000" spc="-110" dirty="0">
                <a:solidFill>
                  <a:srgbClr val="0070C0"/>
                </a:solidFill>
                <a:latin typeface="+mj-lt"/>
                <a:cs typeface="Verdana"/>
              </a:rPr>
              <a:t>start</a:t>
            </a:r>
            <a:r>
              <a:rPr lang="en-GB" sz="2000" spc="-114" dirty="0">
                <a:solidFill>
                  <a:srgbClr val="0070C0"/>
                </a:solidFill>
                <a:latin typeface="+mj-lt"/>
                <a:cs typeface="Verdana"/>
              </a:rPr>
              <a:t> </a:t>
            </a:r>
            <a:r>
              <a:rPr lang="en-GB" sz="2000" dirty="0">
                <a:solidFill>
                  <a:srgbClr val="0070C0"/>
                </a:solidFill>
                <a:latin typeface="+mj-lt"/>
                <a:cs typeface="Verdana"/>
              </a:rPr>
              <a:t>of</a:t>
            </a:r>
            <a:r>
              <a:rPr lang="en-GB" sz="2000" spc="-135" dirty="0">
                <a:solidFill>
                  <a:srgbClr val="0070C0"/>
                </a:solidFill>
                <a:latin typeface="+mj-lt"/>
                <a:cs typeface="Verdana"/>
              </a:rPr>
              <a:t> </a:t>
            </a:r>
            <a:r>
              <a:rPr lang="en-GB" sz="2000" spc="100" dirty="0">
                <a:solidFill>
                  <a:srgbClr val="0070C0"/>
                </a:solidFill>
                <a:latin typeface="+mj-lt"/>
                <a:cs typeface="Verdana"/>
              </a:rPr>
              <a:t>each</a:t>
            </a:r>
            <a:r>
              <a:rPr lang="en-GB" sz="2000" spc="-110" dirty="0">
                <a:solidFill>
                  <a:srgbClr val="0070C0"/>
                </a:solidFill>
                <a:latin typeface="+mj-lt"/>
                <a:cs typeface="Verdana"/>
              </a:rPr>
              <a:t> </a:t>
            </a:r>
            <a:r>
              <a:rPr lang="en-GB" sz="2000" spc="-114" dirty="0">
                <a:solidFill>
                  <a:srgbClr val="0070C0"/>
                </a:solidFill>
                <a:latin typeface="+mj-lt"/>
                <a:cs typeface="Verdana"/>
              </a:rPr>
              <a:t>session.</a:t>
            </a:r>
          </a:p>
          <a:p>
            <a:pPr marL="342900" lvl="0" indent="-342900">
              <a:buFont typeface="Wingdings" panose="05000000000000000000" pitchFamily="2" charset="2"/>
              <a:buChar char="ü"/>
            </a:pPr>
            <a:r>
              <a:rPr lang="en-GB" sz="2000" dirty="0">
                <a:solidFill>
                  <a:srgbClr val="0070C0"/>
                </a:solidFill>
                <a:latin typeface="+mj-lt"/>
                <a:ea typeface="Times New Roman" panose="02020603050405020304" pitchFamily="18" charset="0"/>
                <a:cs typeface="Times New Roman" panose="02020603050405020304" pitchFamily="18" charset="0"/>
              </a:rPr>
              <a:t>Sessions are fun and might include role-play, game or art and craft activities. They include time to talk.</a:t>
            </a:r>
          </a:p>
          <a:p>
            <a:pPr marL="342900" lvl="0" indent="-342900">
              <a:buFont typeface="Wingdings" panose="05000000000000000000" pitchFamily="2" charset="2"/>
              <a:buChar char="ü"/>
            </a:pPr>
            <a:r>
              <a:rPr lang="en-GB" sz="2000" dirty="0">
                <a:solidFill>
                  <a:srgbClr val="0070C0"/>
                </a:solidFill>
                <a:latin typeface="+mj-lt"/>
                <a:ea typeface="Times New Roman" panose="02020603050405020304" pitchFamily="18" charset="0"/>
                <a:cs typeface="Times New Roman" panose="02020603050405020304" pitchFamily="18" charset="0"/>
              </a:rPr>
              <a:t>A pupil’s progress will be reviewed on a half-termly basis.</a:t>
            </a:r>
          </a:p>
          <a:p>
            <a:pPr marL="355600" marR="5080" indent="-342900">
              <a:lnSpc>
                <a:spcPct val="100000"/>
              </a:lnSpc>
              <a:spcBef>
                <a:spcPts val="1000"/>
              </a:spcBef>
              <a:tabLst>
                <a:tab pos="354965" algn="l"/>
              </a:tabLst>
            </a:pPr>
            <a:endParaRPr lang="en-GB" sz="1800" spc="-114" dirty="0">
              <a:solidFill>
                <a:srgbClr val="404040"/>
              </a:solidFill>
              <a:latin typeface="Verdana"/>
              <a:cs typeface="Verdana"/>
            </a:endParaRPr>
          </a:p>
          <a:p>
            <a:pPr marL="355600" marR="5080" indent="-342900">
              <a:lnSpc>
                <a:spcPct val="100000"/>
              </a:lnSpc>
              <a:spcBef>
                <a:spcPts val="1000"/>
              </a:spcBef>
              <a:tabLst>
                <a:tab pos="354965" algn="l"/>
              </a:tabLst>
            </a:pPr>
            <a:r>
              <a:rPr sz="1800" spc="-114" dirty="0">
                <a:solidFill>
                  <a:srgbClr val="404040"/>
                </a:solidFill>
                <a:latin typeface="Verdana"/>
                <a:cs typeface="Verdana"/>
              </a:rPr>
              <a:t> </a:t>
            </a:r>
            <a:endParaRPr sz="1800" dirty="0">
              <a:latin typeface="Verdana"/>
              <a:cs typeface="Verdana"/>
            </a:endParaRPr>
          </a:p>
        </p:txBody>
      </p:sp>
      <p:pic>
        <p:nvPicPr>
          <p:cNvPr id="6" name="Picture 2" descr="Elsa Support">
            <a:extLst>
              <a:ext uri="{FF2B5EF4-FFF2-40B4-BE49-F238E27FC236}">
                <a16:creationId xmlns:a16="http://schemas.microsoft.com/office/drawing/2014/main" id="{CEF3A153-560A-4A22-9FA2-7F2EA77FFD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78869"/>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56832" y="417662"/>
            <a:ext cx="8596668" cy="843512"/>
          </a:xfrm>
          <a:prstGeom prst="rect">
            <a:avLst/>
          </a:prstGeom>
        </p:spPr>
        <p:txBody>
          <a:bodyPr vert="horz" wrap="square" lIns="0" tIns="286714" rIns="0" bIns="0" rtlCol="0">
            <a:spAutoFit/>
          </a:bodyPr>
          <a:lstStyle/>
          <a:p>
            <a:pPr marL="12700">
              <a:lnSpc>
                <a:spcPct val="100000"/>
              </a:lnSpc>
              <a:spcBef>
                <a:spcPts val="100"/>
              </a:spcBef>
            </a:pPr>
            <a:r>
              <a:rPr u="sng" spc="-85" dirty="0"/>
              <a:t>Typical</a:t>
            </a:r>
            <a:r>
              <a:rPr u="sng" spc="-240" dirty="0"/>
              <a:t> </a:t>
            </a:r>
            <a:r>
              <a:rPr u="sng" spc="-300" dirty="0"/>
              <a:t>ELSA</a:t>
            </a:r>
            <a:r>
              <a:rPr u="sng" spc="-250" dirty="0"/>
              <a:t> </a:t>
            </a:r>
            <a:r>
              <a:rPr lang="en-GB" u="sng" spc="-185" dirty="0"/>
              <a:t>Intervention</a:t>
            </a:r>
            <a:endParaRPr u="sng" spc="-185" dirty="0"/>
          </a:p>
        </p:txBody>
      </p:sp>
      <p:sp>
        <p:nvSpPr>
          <p:cNvPr id="3" name="object 3"/>
          <p:cNvSpPr txBox="1"/>
          <p:nvPr/>
        </p:nvSpPr>
        <p:spPr>
          <a:xfrm>
            <a:off x="457200" y="1905000"/>
            <a:ext cx="9296400" cy="3701013"/>
          </a:xfrm>
          <a:prstGeom prst="rect">
            <a:avLst/>
          </a:prstGeom>
        </p:spPr>
        <p:txBody>
          <a:bodyPr vert="horz" wrap="square" lIns="0" tIns="12700" rIns="0" bIns="0" rtlCol="0">
            <a:spAutoFit/>
          </a:bodyPr>
          <a:lstStyle/>
          <a:p>
            <a:pPr marL="355600" marR="361315" indent="-342900">
              <a:lnSpc>
                <a:spcPct val="100000"/>
              </a:lnSpc>
              <a:spcBef>
                <a:spcPts val="100"/>
              </a:spcBef>
              <a:buFont typeface="Wingdings" panose="05000000000000000000" pitchFamily="2" charset="2"/>
              <a:buChar char="ü"/>
              <a:tabLst>
                <a:tab pos="354965" algn="l"/>
              </a:tabLst>
            </a:pPr>
            <a:r>
              <a:rPr sz="2000" spc="-120" dirty="0">
                <a:solidFill>
                  <a:srgbClr val="0070C0"/>
                </a:solidFill>
                <a:cs typeface="Verdana"/>
              </a:rPr>
              <a:t>The</a:t>
            </a:r>
            <a:r>
              <a:rPr sz="2000" spc="-90" dirty="0">
                <a:solidFill>
                  <a:srgbClr val="0070C0"/>
                </a:solidFill>
                <a:cs typeface="Verdana"/>
              </a:rPr>
              <a:t> </a:t>
            </a:r>
            <a:r>
              <a:rPr sz="2000" spc="-130" dirty="0">
                <a:solidFill>
                  <a:srgbClr val="0070C0"/>
                </a:solidFill>
                <a:cs typeface="Verdana"/>
              </a:rPr>
              <a:t>sessions</a:t>
            </a:r>
            <a:r>
              <a:rPr sz="2000" spc="-110" dirty="0">
                <a:solidFill>
                  <a:srgbClr val="0070C0"/>
                </a:solidFill>
                <a:cs typeface="Verdana"/>
              </a:rPr>
              <a:t> </a:t>
            </a:r>
            <a:r>
              <a:rPr sz="2000" dirty="0">
                <a:solidFill>
                  <a:srgbClr val="0070C0"/>
                </a:solidFill>
                <a:cs typeface="Verdana"/>
              </a:rPr>
              <a:t>are</a:t>
            </a:r>
            <a:r>
              <a:rPr sz="2000" spc="-105" dirty="0">
                <a:solidFill>
                  <a:srgbClr val="0070C0"/>
                </a:solidFill>
                <a:cs typeface="Verdana"/>
              </a:rPr>
              <a:t> </a:t>
            </a:r>
            <a:r>
              <a:rPr sz="2000" spc="-85" dirty="0">
                <a:solidFill>
                  <a:srgbClr val="0070C0"/>
                </a:solidFill>
                <a:cs typeface="Verdana"/>
              </a:rPr>
              <a:t>very</a:t>
            </a:r>
            <a:r>
              <a:rPr sz="2000" spc="-125" dirty="0">
                <a:solidFill>
                  <a:srgbClr val="0070C0"/>
                </a:solidFill>
                <a:cs typeface="Verdana"/>
              </a:rPr>
              <a:t> </a:t>
            </a:r>
            <a:r>
              <a:rPr sz="2000" spc="-70" dirty="0">
                <a:solidFill>
                  <a:srgbClr val="0070C0"/>
                </a:solidFill>
                <a:cs typeface="Verdana"/>
              </a:rPr>
              <a:t>informal</a:t>
            </a:r>
            <a:r>
              <a:rPr sz="2000" spc="-135" dirty="0">
                <a:solidFill>
                  <a:srgbClr val="0070C0"/>
                </a:solidFill>
                <a:cs typeface="Verdana"/>
              </a:rPr>
              <a:t> </a:t>
            </a:r>
            <a:r>
              <a:rPr sz="2000" spc="-85" dirty="0">
                <a:solidFill>
                  <a:srgbClr val="0070C0"/>
                </a:solidFill>
                <a:cs typeface="Verdana"/>
              </a:rPr>
              <a:t>with</a:t>
            </a:r>
            <a:r>
              <a:rPr sz="2000" spc="-70" dirty="0">
                <a:solidFill>
                  <a:srgbClr val="0070C0"/>
                </a:solidFill>
                <a:cs typeface="Verdana"/>
              </a:rPr>
              <a:t> </a:t>
            </a:r>
            <a:r>
              <a:rPr sz="2000" spc="-25" dirty="0">
                <a:solidFill>
                  <a:srgbClr val="0070C0"/>
                </a:solidFill>
                <a:cs typeface="Verdana"/>
              </a:rPr>
              <a:t>the</a:t>
            </a:r>
            <a:r>
              <a:rPr sz="2000" spc="-90" dirty="0">
                <a:solidFill>
                  <a:srgbClr val="0070C0"/>
                </a:solidFill>
                <a:cs typeface="Verdana"/>
              </a:rPr>
              <a:t> </a:t>
            </a:r>
            <a:r>
              <a:rPr sz="2000" spc="-25" dirty="0">
                <a:solidFill>
                  <a:srgbClr val="0070C0"/>
                </a:solidFill>
                <a:cs typeface="Verdana"/>
              </a:rPr>
              <a:t>aim</a:t>
            </a:r>
            <a:r>
              <a:rPr sz="2000" spc="-140" dirty="0">
                <a:solidFill>
                  <a:srgbClr val="0070C0"/>
                </a:solidFill>
                <a:cs typeface="Verdana"/>
              </a:rPr>
              <a:t> </a:t>
            </a:r>
            <a:r>
              <a:rPr sz="2000" dirty="0">
                <a:solidFill>
                  <a:srgbClr val="0070C0"/>
                </a:solidFill>
                <a:cs typeface="Verdana"/>
              </a:rPr>
              <a:t>of</a:t>
            </a:r>
            <a:r>
              <a:rPr sz="2000" spc="-110" dirty="0">
                <a:solidFill>
                  <a:srgbClr val="0070C0"/>
                </a:solidFill>
                <a:cs typeface="Verdana"/>
              </a:rPr>
              <a:t> </a:t>
            </a:r>
            <a:r>
              <a:rPr sz="2000" spc="-35" dirty="0">
                <a:solidFill>
                  <a:srgbClr val="0070C0"/>
                </a:solidFill>
                <a:cs typeface="Verdana"/>
              </a:rPr>
              <a:t>providing</a:t>
            </a:r>
            <a:r>
              <a:rPr sz="2000" spc="-140" dirty="0">
                <a:solidFill>
                  <a:srgbClr val="0070C0"/>
                </a:solidFill>
                <a:cs typeface="Verdana"/>
              </a:rPr>
              <a:t> </a:t>
            </a:r>
            <a:r>
              <a:rPr sz="2000" spc="-25" dirty="0">
                <a:solidFill>
                  <a:srgbClr val="0070C0"/>
                </a:solidFill>
                <a:cs typeface="Verdana"/>
              </a:rPr>
              <a:t>the</a:t>
            </a:r>
            <a:r>
              <a:rPr sz="2000" spc="-90" dirty="0">
                <a:solidFill>
                  <a:srgbClr val="0070C0"/>
                </a:solidFill>
                <a:cs typeface="Verdana"/>
              </a:rPr>
              <a:t> </a:t>
            </a:r>
            <a:r>
              <a:rPr sz="2000" spc="-35" dirty="0">
                <a:solidFill>
                  <a:srgbClr val="0070C0"/>
                </a:solidFill>
                <a:cs typeface="Verdana"/>
              </a:rPr>
              <a:t>pupil</a:t>
            </a:r>
            <a:r>
              <a:rPr sz="2000" spc="-120" dirty="0">
                <a:solidFill>
                  <a:srgbClr val="0070C0"/>
                </a:solidFill>
                <a:cs typeface="Verdana"/>
              </a:rPr>
              <a:t> </a:t>
            </a:r>
            <a:r>
              <a:rPr sz="2000" spc="150" dirty="0">
                <a:solidFill>
                  <a:srgbClr val="0070C0"/>
                </a:solidFill>
                <a:cs typeface="Verdana"/>
              </a:rPr>
              <a:t>a</a:t>
            </a:r>
            <a:r>
              <a:rPr sz="2000" spc="-110" dirty="0">
                <a:solidFill>
                  <a:srgbClr val="0070C0"/>
                </a:solidFill>
                <a:cs typeface="Verdana"/>
              </a:rPr>
              <a:t> </a:t>
            </a:r>
            <a:r>
              <a:rPr sz="2000" spc="-10" dirty="0">
                <a:solidFill>
                  <a:srgbClr val="0070C0"/>
                </a:solidFill>
                <a:cs typeface="Verdana"/>
              </a:rPr>
              <a:t>safe, </a:t>
            </a:r>
            <a:r>
              <a:rPr sz="2000" dirty="0">
                <a:solidFill>
                  <a:srgbClr val="0070C0"/>
                </a:solidFill>
                <a:cs typeface="Verdana"/>
              </a:rPr>
              <a:t>comfortable</a:t>
            </a:r>
            <a:r>
              <a:rPr sz="2000" spc="-130" dirty="0">
                <a:solidFill>
                  <a:srgbClr val="0070C0"/>
                </a:solidFill>
                <a:cs typeface="Verdana"/>
              </a:rPr>
              <a:t> </a:t>
            </a:r>
            <a:r>
              <a:rPr sz="2000" spc="75" dirty="0">
                <a:solidFill>
                  <a:srgbClr val="0070C0"/>
                </a:solidFill>
                <a:cs typeface="Verdana"/>
              </a:rPr>
              <a:t>place</a:t>
            </a:r>
            <a:r>
              <a:rPr sz="2000" spc="-130" dirty="0">
                <a:solidFill>
                  <a:srgbClr val="0070C0"/>
                </a:solidFill>
                <a:cs typeface="Verdana"/>
              </a:rPr>
              <a:t> </a:t>
            </a:r>
            <a:r>
              <a:rPr sz="2000" spc="-90" dirty="0">
                <a:solidFill>
                  <a:srgbClr val="0070C0"/>
                </a:solidFill>
                <a:cs typeface="Verdana"/>
              </a:rPr>
              <a:t>in</a:t>
            </a:r>
            <a:r>
              <a:rPr sz="2000" spc="-145" dirty="0">
                <a:solidFill>
                  <a:srgbClr val="0070C0"/>
                </a:solidFill>
                <a:cs typeface="Verdana"/>
              </a:rPr>
              <a:t> </a:t>
            </a:r>
            <a:r>
              <a:rPr sz="2000" dirty="0">
                <a:solidFill>
                  <a:srgbClr val="0070C0"/>
                </a:solidFill>
                <a:cs typeface="Verdana"/>
              </a:rPr>
              <a:t>which</a:t>
            </a:r>
            <a:r>
              <a:rPr sz="2000" spc="-100" dirty="0">
                <a:solidFill>
                  <a:srgbClr val="0070C0"/>
                </a:solidFill>
                <a:cs typeface="Verdana"/>
              </a:rPr>
              <a:t> </a:t>
            </a:r>
            <a:r>
              <a:rPr sz="2000" spc="-55" dirty="0">
                <a:solidFill>
                  <a:srgbClr val="0070C0"/>
                </a:solidFill>
                <a:cs typeface="Verdana"/>
              </a:rPr>
              <a:t>they</a:t>
            </a:r>
            <a:r>
              <a:rPr sz="2000" spc="-90" dirty="0">
                <a:solidFill>
                  <a:srgbClr val="0070C0"/>
                </a:solidFill>
                <a:cs typeface="Verdana"/>
              </a:rPr>
              <a:t> </a:t>
            </a:r>
            <a:r>
              <a:rPr sz="2000" spc="100" dirty="0">
                <a:solidFill>
                  <a:srgbClr val="0070C0"/>
                </a:solidFill>
                <a:cs typeface="Verdana"/>
              </a:rPr>
              <a:t>can</a:t>
            </a:r>
            <a:r>
              <a:rPr sz="2000" spc="-125" dirty="0">
                <a:solidFill>
                  <a:srgbClr val="0070C0"/>
                </a:solidFill>
                <a:cs typeface="Verdana"/>
              </a:rPr>
              <a:t> </a:t>
            </a:r>
            <a:r>
              <a:rPr sz="2000" spc="-95" dirty="0">
                <a:solidFill>
                  <a:srgbClr val="0070C0"/>
                </a:solidFill>
                <a:cs typeface="Verdana"/>
              </a:rPr>
              <a:t>express</a:t>
            </a:r>
            <a:r>
              <a:rPr sz="2000" spc="-100" dirty="0">
                <a:solidFill>
                  <a:srgbClr val="0070C0"/>
                </a:solidFill>
                <a:cs typeface="Verdana"/>
              </a:rPr>
              <a:t> </a:t>
            </a:r>
            <a:r>
              <a:rPr sz="2000" spc="-10" dirty="0">
                <a:solidFill>
                  <a:srgbClr val="0070C0"/>
                </a:solidFill>
                <a:cs typeface="Verdana"/>
              </a:rPr>
              <a:t>themselves.</a:t>
            </a:r>
            <a:endParaRPr sz="2000" dirty="0">
              <a:solidFill>
                <a:srgbClr val="0070C0"/>
              </a:solidFill>
              <a:cs typeface="Verdana"/>
            </a:endParaRPr>
          </a:p>
          <a:p>
            <a:pPr marL="298450" indent="-285750">
              <a:lnSpc>
                <a:spcPct val="100000"/>
              </a:lnSpc>
              <a:spcBef>
                <a:spcPts val="994"/>
              </a:spcBef>
              <a:buFont typeface="Wingdings" panose="05000000000000000000" pitchFamily="2" charset="2"/>
              <a:buChar char="ü"/>
              <a:tabLst>
                <a:tab pos="354965" algn="l"/>
              </a:tabLst>
            </a:pPr>
            <a:r>
              <a:rPr sz="2000" dirty="0">
                <a:solidFill>
                  <a:srgbClr val="0070C0"/>
                </a:solidFill>
                <a:cs typeface="Verdana"/>
              </a:rPr>
              <a:t>Each</a:t>
            </a:r>
            <a:r>
              <a:rPr sz="2000" spc="-114" dirty="0">
                <a:solidFill>
                  <a:srgbClr val="0070C0"/>
                </a:solidFill>
                <a:cs typeface="Verdana"/>
              </a:rPr>
              <a:t> </a:t>
            </a:r>
            <a:r>
              <a:rPr sz="2000" spc="-110" dirty="0">
                <a:solidFill>
                  <a:srgbClr val="0070C0"/>
                </a:solidFill>
                <a:cs typeface="Verdana"/>
              </a:rPr>
              <a:t>session</a:t>
            </a:r>
            <a:r>
              <a:rPr sz="2000" spc="-95" dirty="0">
                <a:solidFill>
                  <a:srgbClr val="0070C0"/>
                </a:solidFill>
                <a:cs typeface="Verdana"/>
              </a:rPr>
              <a:t> </a:t>
            </a:r>
            <a:r>
              <a:rPr sz="2000" spc="-35" dirty="0">
                <a:solidFill>
                  <a:srgbClr val="0070C0"/>
                </a:solidFill>
                <a:cs typeface="Verdana"/>
              </a:rPr>
              <a:t>begins</a:t>
            </a:r>
            <a:r>
              <a:rPr sz="2000" spc="-100" dirty="0">
                <a:solidFill>
                  <a:srgbClr val="0070C0"/>
                </a:solidFill>
                <a:cs typeface="Verdana"/>
              </a:rPr>
              <a:t> </a:t>
            </a:r>
            <a:r>
              <a:rPr sz="2000" spc="-85" dirty="0">
                <a:solidFill>
                  <a:srgbClr val="0070C0"/>
                </a:solidFill>
                <a:cs typeface="Verdana"/>
              </a:rPr>
              <a:t>with</a:t>
            </a:r>
            <a:r>
              <a:rPr sz="2000" spc="-80" dirty="0">
                <a:solidFill>
                  <a:srgbClr val="0070C0"/>
                </a:solidFill>
                <a:cs typeface="Verdana"/>
              </a:rPr>
              <a:t> </a:t>
            </a:r>
            <a:r>
              <a:rPr sz="2000" spc="-20" dirty="0">
                <a:solidFill>
                  <a:srgbClr val="0070C0"/>
                </a:solidFill>
                <a:cs typeface="Verdana"/>
              </a:rPr>
              <a:t>the</a:t>
            </a:r>
            <a:r>
              <a:rPr sz="2000" spc="-60" dirty="0">
                <a:solidFill>
                  <a:srgbClr val="0070C0"/>
                </a:solidFill>
                <a:cs typeface="Verdana"/>
              </a:rPr>
              <a:t> </a:t>
            </a:r>
            <a:r>
              <a:rPr sz="2000" spc="-75" dirty="0">
                <a:solidFill>
                  <a:srgbClr val="0070C0"/>
                </a:solidFill>
                <a:cs typeface="Verdana"/>
              </a:rPr>
              <a:t>sharing</a:t>
            </a:r>
            <a:r>
              <a:rPr sz="2000" spc="-110" dirty="0">
                <a:solidFill>
                  <a:srgbClr val="0070C0"/>
                </a:solidFill>
                <a:cs typeface="Verdana"/>
              </a:rPr>
              <a:t> </a:t>
            </a:r>
            <a:r>
              <a:rPr sz="2000" dirty="0">
                <a:solidFill>
                  <a:srgbClr val="0070C0"/>
                </a:solidFill>
                <a:cs typeface="Verdana"/>
              </a:rPr>
              <a:t>of</a:t>
            </a:r>
            <a:r>
              <a:rPr sz="2000" spc="-100" dirty="0">
                <a:solidFill>
                  <a:srgbClr val="0070C0"/>
                </a:solidFill>
                <a:cs typeface="Verdana"/>
              </a:rPr>
              <a:t> </a:t>
            </a:r>
            <a:r>
              <a:rPr sz="2000" spc="-30" dirty="0">
                <a:solidFill>
                  <a:srgbClr val="0070C0"/>
                </a:solidFill>
                <a:cs typeface="Verdana"/>
              </a:rPr>
              <a:t>the</a:t>
            </a:r>
            <a:r>
              <a:rPr sz="2000" spc="-80" dirty="0">
                <a:solidFill>
                  <a:srgbClr val="0070C0"/>
                </a:solidFill>
                <a:cs typeface="Verdana"/>
              </a:rPr>
              <a:t> </a:t>
            </a:r>
            <a:r>
              <a:rPr sz="2000" dirty="0">
                <a:solidFill>
                  <a:srgbClr val="0070C0"/>
                </a:solidFill>
                <a:cs typeface="Verdana"/>
              </a:rPr>
              <a:t>contract</a:t>
            </a:r>
            <a:r>
              <a:rPr sz="2000" spc="-80" dirty="0">
                <a:solidFill>
                  <a:srgbClr val="0070C0"/>
                </a:solidFill>
                <a:cs typeface="Verdana"/>
              </a:rPr>
              <a:t> </a:t>
            </a:r>
            <a:r>
              <a:rPr sz="2000" spc="60" dirty="0">
                <a:solidFill>
                  <a:srgbClr val="0070C0"/>
                </a:solidFill>
                <a:cs typeface="Verdana"/>
              </a:rPr>
              <a:t>and</a:t>
            </a:r>
            <a:r>
              <a:rPr sz="2000" spc="-100" dirty="0">
                <a:solidFill>
                  <a:srgbClr val="0070C0"/>
                </a:solidFill>
                <a:cs typeface="Verdana"/>
              </a:rPr>
              <a:t> </a:t>
            </a:r>
            <a:r>
              <a:rPr sz="2000" spc="60" dirty="0">
                <a:solidFill>
                  <a:srgbClr val="0070C0"/>
                </a:solidFill>
                <a:cs typeface="Verdana"/>
              </a:rPr>
              <a:t>check</a:t>
            </a:r>
            <a:r>
              <a:rPr sz="2000" spc="-85" dirty="0">
                <a:solidFill>
                  <a:srgbClr val="0070C0"/>
                </a:solidFill>
                <a:cs typeface="Verdana"/>
              </a:rPr>
              <a:t> in</a:t>
            </a:r>
            <a:r>
              <a:rPr sz="2000" spc="-120" dirty="0">
                <a:solidFill>
                  <a:srgbClr val="0070C0"/>
                </a:solidFill>
                <a:cs typeface="Verdana"/>
              </a:rPr>
              <a:t> </a:t>
            </a:r>
            <a:r>
              <a:rPr sz="2000" dirty="0">
                <a:solidFill>
                  <a:srgbClr val="0070C0"/>
                </a:solidFill>
                <a:cs typeface="Verdana"/>
              </a:rPr>
              <a:t>of</a:t>
            </a:r>
            <a:r>
              <a:rPr sz="2000" spc="-110" dirty="0">
                <a:solidFill>
                  <a:srgbClr val="0070C0"/>
                </a:solidFill>
                <a:cs typeface="Verdana"/>
              </a:rPr>
              <a:t> </a:t>
            </a:r>
            <a:r>
              <a:rPr sz="2000" spc="-25" dirty="0">
                <a:solidFill>
                  <a:srgbClr val="0070C0"/>
                </a:solidFill>
                <a:cs typeface="Verdana"/>
              </a:rPr>
              <a:t>how</a:t>
            </a:r>
            <a:endParaRPr sz="2000" dirty="0">
              <a:solidFill>
                <a:srgbClr val="0070C0"/>
              </a:solidFill>
              <a:cs typeface="Verdana"/>
            </a:endParaRPr>
          </a:p>
          <a:p>
            <a:pPr marL="355600">
              <a:lnSpc>
                <a:spcPct val="100000"/>
              </a:lnSpc>
            </a:pPr>
            <a:r>
              <a:rPr sz="2000" dirty="0">
                <a:solidFill>
                  <a:srgbClr val="0070C0"/>
                </a:solidFill>
                <a:cs typeface="Verdana"/>
              </a:rPr>
              <a:t>we</a:t>
            </a:r>
            <a:r>
              <a:rPr sz="2000" spc="-65" dirty="0">
                <a:solidFill>
                  <a:srgbClr val="0070C0"/>
                </a:solidFill>
                <a:cs typeface="Verdana"/>
              </a:rPr>
              <a:t> </a:t>
            </a:r>
            <a:r>
              <a:rPr sz="2000" dirty="0">
                <a:solidFill>
                  <a:srgbClr val="0070C0"/>
                </a:solidFill>
                <a:cs typeface="Verdana"/>
              </a:rPr>
              <a:t>are</a:t>
            </a:r>
            <a:r>
              <a:rPr sz="2000" spc="-114" dirty="0">
                <a:solidFill>
                  <a:srgbClr val="0070C0"/>
                </a:solidFill>
                <a:cs typeface="Verdana"/>
              </a:rPr>
              <a:t> </a:t>
            </a:r>
            <a:r>
              <a:rPr sz="2000" spc="-40" dirty="0">
                <a:solidFill>
                  <a:srgbClr val="0070C0"/>
                </a:solidFill>
                <a:cs typeface="Verdana"/>
              </a:rPr>
              <a:t>feeling.</a:t>
            </a:r>
            <a:r>
              <a:rPr sz="2000" spc="-110" dirty="0">
                <a:solidFill>
                  <a:srgbClr val="0070C0"/>
                </a:solidFill>
                <a:cs typeface="Verdana"/>
              </a:rPr>
              <a:t> </a:t>
            </a:r>
            <a:endParaRPr lang="en-GB" sz="2000" spc="-110" dirty="0">
              <a:solidFill>
                <a:srgbClr val="0070C0"/>
              </a:solidFill>
              <a:cs typeface="Verdana"/>
            </a:endParaRPr>
          </a:p>
          <a:p>
            <a:pPr marL="298450" indent="-285750">
              <a:lnSpc>
                <a:spcPct val="100000"/>
              </a:lnSpc>
              <a:spcBef>
                <a:spcPts val="1005"/>
              </a:spcBef>
              <a:buFont typeface="Wingdings" panose="05000000000000000000" pitchFamily="2" charset="2"/>
              <a:buChar char="ü"/>
              <a:tabLst>
                <a:tab pos="354965" algn="l"/>
              </a:tabLst>
            </a:pPr>
            <a:r>
              <a:rPr sz="2000" spc="-60" dirty="0">
                <a:solidFill>
                  <a:srgbClr val="0070C0"/>
                </a:solidFill>
                <a:cs typeface="Verdana"/>
              </a:rPr>
              <a:t>Activities</a:t>
            </a:r>
            <a:r>
              <a:rPr sz="2000" spc="-114" dirty="0">
                <a:solidFill>
                  <a:srgbClr val="0070C0"/>
                </a:solidFill>
                <a:cs typeface="Verdana"/>
              </a:rPr>
              <a:t> </a:t>
            </a:r>
            <a:r>
              <a:rPr sz="2000" spc="-25" dirty="0">
                <a:solidFill>
                  <a:srgbClr val="0070C0"/>
                </a:solidFill>
                <a:cs typeface="Verdana"/>
              </a:rPr>
              <a:t>such</a:t>
            </a:r>
            <a:r>
              <a:rPr sz="2000" spc="-70" dirty="0">
                <a:solidFill>
                  <a:srgbClr val="0070C0"/>
                </a:solidFill>
                <a:cs typeface="Verdana"/>
              </a:rPr>
              <a:t> </a:t>
            </a:r>
            <a:r>
              <a:rPr sz="2000" spc="-60" dirty="0">
                <a:solidFill>
                  <a:srgbClr val="0070C0"/>
                </a:solidFill>
                <a:cs typeface="Verdana"/>
              </a:rPr>
              <a:t>as</a:t>
            </a:r>
            <a:r>
              <a:rPr sz="2000" spc="-85" dirty="0">
                <a:solidFill>
                  <a:srgbClr val="0070C0"/>
                </a:solidFill>
                <a:cs typeface="Verdana"/>
              </a:rPr>
              <a:t> </a:t>
            </a:r>
            <a:r>
              <a:rPr sz="2000" spc="-25" dirty="0">
                <a:solidFill>
                  <a:srgbClr val="0070C0"/>
                </a:solidFill>
                <a:cs typeface="Verdana"/>
              </a:rPr>
              <a:t>playing</a:t>
            </a:r>
            <a:r>
              <a:rPr sz="2000" spc="-110" dirty="0">
                <a:solidFill>
                  <a:srgbClr val="0070C0"/>
                </a:solidFill>
                <a:cs typeface="Verdana"/>
              </a:rPr>
              <a:t> </a:t>
            </a:r>
            <a:r>
              <a:rPr sz="2000" spc="-30" dirty="0">
                <a:solidFill>
                  <a:srgbClr val="0070C0"/>
                </a:solidFill>
                <a:cs typeface="Verdana"/>
              </a:rPr>
              <a:t>games,</a:t>
            </a:r>
            <a:r>
              <a:rPr sz="2000" spc="-80" dirty="0">
                <a:solidFill>
                  <a:srgbClr val="0070C0"/>
                </a:solidFill>
                <a:cs typeface="Verdana"/>
              </a:rPr>
              <a:t> </a:t>
            </a:r>
            <a:r>
              <a:rPr sz="2000" spc="-40" dirty="0">
                <a:solidFill>
                  <a:srgbClr val="0070C0"/>
                </a:solidFill>
                <a:cs typeface="Verdana"/>
              </a:rPr>
              <a:t>craft,</a:t>
            </a:r>
            <a:r>
              <a:rPr sz="2000" spc="-80" dirty="0">
                <a:solidFill>
                  <a:srgbClr val="0070C0"/>
                </a:solidFill>
                <a:cs typeface="Verdana"/>
              </a:rPr>
              <a:t> </a:t>
            </a:r>
            <a:r>
              <a:rPr sz="2000" dirty="0">
                <a:solidFill>
                  <a:srgbClr val="0070C0"/>
                </a:solidFill>
                <a:cs typeface="Verdana"/>
              </a:rPr>
              <a:t>yoga,</a:t>
            </a:r>
            <a:r>
              <a:rPr sz="2000" spc="-85" dirty="0">
                <a:solidFill>
                  <a:srgbClr val="0070C0"/>
                </a:solidFill>
                <a:cs typeface="Verdana"/>
              </a:rPr>
              <a:t> </a:t>
            </a:r>
            <a:r>
              <a:rPr sz="2000" spc="-125" dirty="0">
                <a:solidFill>
                  <a:srgbClr val="0070C0"/>
                </a:solidFill>
                <a:cs typeface="Verdana"/>
              </a:rPr>
              <a:t>stories,</a:t>
            </a:r>
            <a:r>
              <a:rPr sz="2000" spc="-85" dirty="0">
                <a:solidFill>
                  <a:srgbClr val="0070C0"/>
                </a:solidFill>
                <a:cs typeface="Verdana"/>
              </a:rPr>
              <a:t> </a:t>
            </a:r>
            <a:r>
              <a:rPr sz="2000" dirty="0">
                <a:solidFill>
                  <a:srgbClr val="0070C0"/>
                </a:solidFill>
                <a:cs typeface="Verdana"/>
              </a:rPr>
              <a:t>puppet</a:t>
            </a:r>
            <a:r>
              <a:rPr sz="2000" spc="-70" dirty="0">
                <a:solidFill>
                  <a:srgbClr val="0070C0"/>
                </a:solidFill>
                <a:cs typeface="Verdana"/>
              </a:rPr>
              <a:t> </a:t>
            </a:r>
            <a:r>
              <a:rPr sz="2000" spc="-85" dirty="0">
                <a:solidFill>
                  <a:srgbClr val="0070C0"/>
                </a:solidFill>
                <a:cs typeface="Verdana"/>
              </a:rPr>
              <a:t>work</a:t>
            </a:r>
            <a:r>
              <a:rPr sz="2000" spc="-70" dirty="0">
                <a:solidFill>
                  <a:srgbClr val="0070C0"/>
                </a:solidFill>
                <a:cs typeface="Verdana"/>
              </a:rPr>
              <a:t> </a:t>
            </a:r>
            <a:r>
              <a:rPr sz="2000" spc="75" dirty="0">
                <a:solidFill>
                  <a:srgbClr val="0070C0"/>
                </a:solidFill>
                <a:cs typeface="Verdana"/>
              </a:rPr>
              <a:t>can</a:t>
            </a:r>
            <a:endParaRPr sz="2000" dirty="0">
              <a:solidFill>
                <a:srgbClr val="0070C0"/>
              </a:solidFill>
              <a:cs typeface="Verdana"/>
            </a:endParaRPr>
          </a:p>
          <a:p>
            <a:pPr marL="355600">
              <a:lnSpc>
                <a:spcPct val="100000"/>
              </a:lnSpc>
            </a:pPr>
            <a:r>
              <a:rPr sz="2000" spc="-10" dirty="0">
                <a:solidFill>
                  <a:srgbClr val="0070C0"/>
                </a:solidFill>
                <a:cs typeface="Verdana"/>
              </a:rPr>
              <a:t>take</a:t>
            </a:r>
            <a:r>
              <a:rPr sz="2000" spc="-110" dirty="0">
                <a:solidFill>
                  <a:srgbClr val="0070C0"/>
                </a:solidFill>
                <a:cs typeface="Verdana"/>
              </a:rPr>
              <a:t> </a:t>
            </a:r>
            <a:r>
              <a:rPr sz="2000" spc="80" dirty="0">
                <a:solidFill>
                  <a:srgbClr val="0070C0"/>
                </a:solidFill>
                <a:cs typeface="Verdana"/>
              </a:rPr>
              <a:t>place</a:t>
            </a:r>
            <a:r>
              <a:rPr sz="2000" spc="-130" dirty="0">
                <a:solidFill>
                  <a:srgbClr val="0070C0"/>
                </a:solidFill>
                <a:cs typeface="Verdana"/>
              </a:rPr>
              <a:t> </a:t>
            </a:r>
            <a:r>
              <a:rPr sz="2000" spc="-90" dirty="0">
                <a:solidFill>
                  <a:srgbClr val="0070C0"/>
                </a:solidFill>
                <a:cs typeface="Verdana"/>
              </a:rPr>
              <a:t>in</a:t>
            </a:r>
            <a:r>
              <a:rPr sz="2000" spc="-155" dirty="0">
                <a:solidFill>
                  <a:srgbClr val="0070C0"/>
                </a:solidFill>
                <a:cs typeface="Verdana"/>
              </a:rPr>
              <a:t> </a:t>
            </a:r>
            <a:r>
              <a:rPr sz="2000" spc="150" dirty="0">
                <a:solidFill>
                  <a:srgbClr val="0070C0"/>
                </a:solidFill>
                <a:cs typeface="Verdana"/>
              </a:rPr>
              <a:t>a</a:t>
            </a:r>
            <a:r>
              <a:rPr sz="2000" spc="-135" dirty="0">
                <a:solidFill>
                  <a:srgbClr val="0070C0"/>
                </a:solidFill>
                <a:cs typeface="Verdana"/>
              </a:rPr>
              <a:t> </a:t>
            </a:r>
            <a:r>
              <a:rPr sz="2000" spc="-110" dirty="0">
                <a:solidFill>
                  <a:srgbClr val="0070C0"/>
                </a:solidFill>
                <a:cs typeface="Verdana"/>
              </a:rPr>
              <a:t>session</a:t>
            </a:r>
            <a:r>
              <a:rPr sz="2000" spc="-120" dirty="0">
                <a:solidFill>
                  <a:srgbClr val="0070C0"/>
                </a:solidFill>
                <a:cs typeface="Verdana"/>
              </a:rPr>
              <a:t> </a:t>
            </a:r>
            <a:r>
              <a:rPr sz="2000" spc="-254" dirty="0">
                <a:solidFill>
                  <a:srgbClr val="0070C0"/>
                </a:solidFill>
                <a:cs typeface="Verdana"/>
              </a:rPr>
              <a:t>–</a:t>
            </a:r>
            <a:r>
              <a:rPr sz="2000" spc="-120" dirty="0">
                <a:solidFill>
                  <a:srgbClr val="0070C0"/>
                </a:solidFill>
                <a:cs typeface="Verdana"/>
              </a:rPr>
              <a:t> </a:t>
            </a:r>
            <a:r>
              <a:rPr sz="2000" dirty="0">
                <a:solidFill>
                  <a:srgbClr val="0070C0"/>
                </a:solidFill>
                <a:cs typeface="Verdana"/>
              </a:rPr>
              <a:t>led</a:t>
            </a:r>
            <a:r>
              <a:rPr sz="2000" spc="-114" dirty="0">
                <a:solidFill>
                  <a:srgbClr val="0070C0"/>
                </a:solidFill>
                <a:cs typeface="Verdana"/>
              </a:rPr>
              <a:t> </a:t>
            </a:r>
            <a:r>
              <a:rPr sz="2000" dirty="0">
                <a:solidFill>
                  <a:srgbClr val="0070C0"/>
                </a:solidFill>
                <a:cs typeface="Verdana"/>
              </a:rPr>
              <a:t>by</a:t>
            </a:r>
            <a:r>
              <a:rPr sz="2000" spc="-135" dirty="0">
                <a:solidFill>
                  <a:srgbClr val="0070C0"/>
                </a:solidFill>
                <a:cs typeface="Verdana"/>
              </a:rPr>
              <a:t> </a:t>
            </a:r>
            <a:r>
              <a:rPr sz="2000" spc="-30" dirty="0">
                <a:solidFill>
                  <a:srgbClr val="0070C0"/>
                </a:solidFill>
                <a:cs typeface="Verdana"/>
              </a:rPr>
              <a:t>the</a:t>
            </a:r>
            <a:r>
              <a:rPr sz="2000" spc="-100" dirty="0">
                <a:solidFill>
                  <a:srgbClr val="0070C0"/>
                </a:solidFill>
                <a:cs typeface="Verdana"/>
              </a:rPr>
              <a:t> </a:t>
            </a:r>
            <a:r>
              <a:rPr sz="2000" spc="-40" dirty="0">
                <a:solidFill>
                  <a:srgbClr val="0070C0"/>
                </a:solidFill>
                <a:cs typeface="Verdana"/>
              </a:rPr>
              <a:t>pupil’s</a:t>
            </a:r>
            <a:r>
              <a:rPr sz="2000" spc="-145" dirty="0">
                <a:solidFill>
                  <a:srgbClr val="0070C0"/>
                </a:solidFill>
                <a:cs typeface="Verdana"/>
              </a:rPr>
              <a:t> </a:t>
            </a:r>
            <a:r>
              <a:rPr sz="2000" spc="-10" dirty="0">
                <a:solidFill>
                  <a:srgbClr val="0070C0"/>
                </a:solidFill>
                <a:cs typeface="Verdana"/>
              </a:rPr>
              <a:t>interests.</a:t>
            </a:r>
            <a:endParaRPr sz="2000" dirty="0">
              <a:solidFill>
                <a:srgbClr val="0070C0"/>
              </a:solidFill>
              <a:cs typeface="Verdana"/>
            </a:endParaRPr>
          </a:p>
          <a:p>
            <a:pPr marL="298450" indent="-285750">
              <a:lnSpc>
                <a:spcPct val="100000"/>
              </a:lnSpc>
              <a:spcBef>
                <a:spcPts val="1000"/>
              </a:spcBef>
              <a:buFont typeface="Wingdings" panose="05000000000000000000" pitchFamily="2" charset="2"/>
              <a:buChar char="ü"/>
              <a:tabLst>
                <a:tab pos="354965" algn="l"/>
              </a:tabLst>
            </a:pPr>
            <a:r>
              <a:rPr sz="2000" spc="-229" dirty="0">
                <a:solidFill>
                  <a:srgbClr val="0070C0"/>
                </a:solidFill>
                <a:cs typeface="Verdana"/>
              </a:rPr>
              <a:t>It</a:t>
            </a:r>
            <a:r>
              <a:rPr sz="2000" spc="-135" dirty="0">
                <a:solidFill>
                  <a:srgbClr val="0070C0"/>
                </a:solidFill>
                <a:cs typeface="Verdana"/>
              </a:rPr>
              <a:t> </a:t>
            </a:r>
            <a:r>
              <a:rPr sz="2000" spc="-190" dirty="0">
                <a:solidFill>
                  <a:srgbClr val="0070C0"/>
                </a:solidFill>
                <a:cs typeface="Verdana"/>
              </a:rPr>
              <a:t>is</a:t>
            </a:r>
            <a:r>
              <a:rPr sz="2000" spc="-135" dirty="0">
                <a:solidFill>
                  <a:srgbClr val="0070C0"/>
                </a:solidFill>
                <a:cs typeface="Verdana"/>
              </a:rPr>
              <a:t> </a:t>
            </a:r>
            <a:r>
              <a:rPr sz="2000" dirty="0">
                <a:solidFill>
                  <a:srgbClr val="0070C0"/>
                </a:solidFill>
                <a:cs typeface="Verdana"/>
              </a:rPr>
              <a:t>beneficial</a:t>
            </a:r>
            <a:r>
              <a:rPr sz="2000" spc="-120" dirty="0">
                <a:solidFill>
                  <a:srgbClr val="0070C0"/>
                </a:solidFill>
                <a:cs typeface="Verdana"/>
              </a:rPr>
              <a:t> </a:t>
            </a:r>
            <a:r>
              <a:rPr sz="2000" spc="-105" dirty="0">
                <a:solidFill>
                  <a:srgbClr val="0070C0"/>
                </a:solidFill>
                <a:cs typeface="Verdana"/>
              </a:rPr>
              <a:t>if</a:t>
            </a:r>
            <a:r>
              <a:rPr sz="2000" spc="-130" dirty="0">
                <a:solidFill>
                  <a:srgbClr val="0070C0"/>
                </a:solidFill>
                <a:cs typeface="Verdana"/>
              </a:rPr>
              <a:t> </a:t>
            </a:r>
            <a:r>
              <a:rPr sz="2000" spc="-25" dirty="0">
                <a:solidFill>
                  <a:srgbClr val="0070C0"/>
                </a:solidFill>
                <a:cs typeface="Verdana"/>
              </a:rPr>
              <a:t>the</a:t>
            </a:r>
            <a:r>
              <a:rPr sz="2000" spc="-85" dirty="0">
                <a:solidFill>
                  <a:srgbClr val="0070C0"/>
                </a:solidFill>
                <a:cs typeface="Verdana"/>
              </a:rPr>
              <a:t> </a:t>
            </a:r>
            <a:r>
              <a:rPr sz="2000" spc="-35" dirty="0">
                <a:solidFill>
                  <a:srgbClr val="0070C0"/>
                </a:solidFill>
                <a:cs typeface="Verdana"/>
              </a:rPr>
              <a:t>pupil</a:t>
            </a:r>
            <a:r>
              <a:rPr sz="2000" spc="-120" dirty="0">
                <a:solidFill>
                  <a:srgbClr val="0070C0"/>
                </a:solidFill>
                <a:cs typeface="Verdana"/>
              </a:rPr>
              <a:t> </a:t>
            </a:r>
            <a:r>
              <a:rPr sz="2000" spc="-190" dirty="0">
                <a:solidFill>
                  <a:srgbClr val="0070C0"/>
                </a:solidFill>
                <a:cs typeface="Verdana"/>
              </a:rPr>
              <a:t>is</a:t>
            </a:r>
            <a:r>
              <a:rPr sz="2000" spc="-140" dirty="0">
                <a:solidFill>
                  <a:srgbClr val="0070C0"/>
                </a:solidFill>
                <a:cs typeface="Verdana"/>
              </a:rPr>
              <a:t> </a:t>
            </a:r>
            <a:r>
              <a:rPr sz="2000" spc="-25" dirty="0">
                <a:solidFill>
                  <a:srgbClr val="0070C0"/>
                </a:solidFill>
                <a:cs typeface="Verdana"/>
              </a:rPr>
              <a:t>verbal</a:t>
            </a:r>
            <a:r>
              <a:rPr sz="2000" spc="-120" dirty="0">
                <a:solidFill>
                  <a:srgbClr val="0070C0"/>
                </a:solidFill>
                <a:cs typeface="Verdana"/>
              </a:rPr>
              <a:t> </a:t>
            </a:r>
            <a:r>
              <a:rPr sz="2000" spc="-60" dirty="0">
                <a:solidFill>
                  <a:srgbClr val="0070C0"/>
                </a:solidFill>
                <a:cs typeface="Verdana"/>
              </a:rPr>
              <a:t>as</a:t>
            </a:r>
            <a:r>
              <a:rPr sz="2000" spc="-105" dirty="0">
                <a:solidFill>
                  <a:srgbClr val="0070C0"/>
                </a:solidFill>
                <a:cs typeface="Verdana"/>
              </a:rPr>
              <a:t> </a:t>
            </a:r>
            <a:r>
              <a:rPr sz="2000" spc="-85" dirty="0">
                <a:solidFill>
                  <a:srgbClr val="0070C0"/>
                </a:solidFill>
                <a:cs typeface="Verdana"/>
              </a:rPr>
              <a:t>very</a:t>
            </a:r>
            <a:r>
              <a:rPr sz="2000" spc="-125" dirty="0">
                <a:solidFill>
                  <a:srgbClr val="0070C0"/>
                </a:solidFill>
                <a:cs typeface="Verdana"/>
              </a:rPr>
              <a:t> </a:t>
            </a:r>
            <a:r>
              <a:rPr sz="2000" spc="-55" dirty="0">
                <a:solidFill>
                  <a:srgbClr val="0070C0"/>
                </a:solidFill>
                <a:cs typeface="Verdana"/>
              </a:rPr>
              <a:t>difficult</a:t>
            </a:r>
            <a:r>
              <a:rPr sz="2000" spc="-145" dirty="0">
                <a:solidFill>
                  <a:srgbClr val="0070C0"/>
                </a:solidFill>
                <a:cs typeface="Verdana"/>
              </a:rPr>
              <a:t> </a:t>
            </a:r>
            <a:r>
              <a:rPr sz="2000" spc="-10" dirty="0">
                <a:solidFill>
                  <a:srgbClr val="0070C0"/>
                </a:solidFill>
                <a:cs typeface="Verdana"/>
              </a:rPr>
              <a:t>to</a:t>
            </a:r>
            <a:r>
              <a:rPr sz="2000" spc="-95" dirty="0">
                <a:solidFill>
                  <a:srgbClr val="0070C0"/>
                </a:solidFill>
                <a:cs typeface="Verdana"/>
              </a:rPr>
              <a:t> </a:t>
            </a:r>
            <a:r>
              <a:rPr sz="2000" spc="95" dirty="0">
                <a:solidFill>
                  <a:srgbClr val="0070C0"/>
                </a:solidFill>
                <a:cs typeface="Verdana"/>
              </a:rPr>
              <a:t>do</a:t>
            </a:r>
            <a:r>
              <a:rPr sz="2000" spc="-120" dirty="0">
                <a:solidFill>
                  <a:srgbClr val="0070C0"/>
                </a:solidFill>
                <a:cs typeface="Verdana"/>
              </a:rPr>
              <a:t> </a:t>
            </a:r>
            <a:r>
              <a:rPr sz="2000" spc="-10" dirty="0">
                <a:solidFill>
                  <a:srgbClr val="0070C0"/>
                </a:solidFill>
                <a:cs typeface="Verdana"/>
              </a:rPr>
              <a:t>otherwise.</a:t>
            </a:r>
            <a:endParaRPr lang="en-GB" sz="2000" spc="-10" dirty="0">
              <a:solidFill>
                <a:srgbClr val="0070C0"/>
              </a:solidFill>
              <a:cs typeface="Verdana"/>
            </a:endParaRPr>
          </a:p>
          <a:p>
            <a:pPr marL="298450" indent="-285750">
              <a:spcBef>
                <a:spcPts val="1000"/>
              </a:spcBef>
              <a:buFont typeface="Wingdings" panose="05000000000000000000" pitchFamily="2" charset="2"/>
              <a:buChar char="ü"/>
              <a:tabLst>
                <a:tab pos="354965" algn="l"/>
              </a:tabLst>
            </a:pPr>
            <a:r>
              <a:rPr lang="en-GB" sz="2000" dirty="0">
                <a:solidFill>
                  <a:srgbClr val="0070C0"/>
                </a:solidFill>
                <a:cs typeface="Verdana"/>
              </a:rPr>
              <a:t>Depending</a:t>
            </a:r>
            <a:r>
              <a:rPr lang="en-GB" sz="2000" spc="-95" dirty="0">
                <a:solidFill>
                  <a:srgbClr val="0070C0"/>
                </a:solidFill>
                <a:cs typeface="Verdana"/>
              </a:rPr>
              <a:t> </a:t>
            </a:r>
            <a:r>
              <a:rPr lang="en-GB" sz="2000" dirty="0">
                <a:solidFill>
                  <a:srgbClr val="0070C0"/>
                </a:solidFill>
                <a:cs typeface="Verdana"/>
              </a:rPr>
              <a:t>of</a:t>
            </a:r>
            <a:r>
              <a:rPr lang="en-GB" sz="2000" spc="-114" dirty="0">
                <a:solidFill>
                  <a:srgbClr val="0070C0"/>
                </a:solidFill>
                <a:cs typeface="Verdana"/>
              </a:rPr>
              <a:t> </a:t>
            </a:r>
            <a:r>
              <a:rPr lang="en-GB" sz="2000" spc="-20" dirty="0">
                <a:solidFill>
                  <a:srgbClr val="0070C0"/>
                </a:solidFill>
                <a:cs typeface="Verdana"/>
              </a:rPr>
              <a:t>the</a:t>
            </a:r>
            <a:r>
              <a:rPr lang="en-GB" sz="2000" spc="-75" dirty="0">
                <a:solidFill>
                  <a:srgbClr val="0070C0"/>
                </a:solidFill>
                <a:cs typeface="Verdana"/>
              </a:rPr>
              <a:t> </a:t>
            </a:r>
            <a:r>
              <a:rPr lang="en-GB" sz="2000" spc="-45" dirty="0">
                <a:solidFill>
                  <a:srgbClr val="0070C0"/>
                </a:solidFill>
                <a:cs typeface="Verdana"/>
              </a:rPr>
              <a:t>nature</a:t>
            </a:r>
            <a:r>
              <a:rPr lang="en-GB" sz="2000" spc="-90" dirty="0">
                <a:solidFill>
                  <a:srgbClr val="0070C0"/>
                </a:solidFill>
                <a:cs typeface="Verdana"/>
              </a:rPr>
              <a:t> </a:t>
            </a:r>
            <a:r>
              <a:rPr lang="en-GB" sz="2000" dirty="0">
                <a:solidFill>
                  <a:srgbClr val="0070C0"/>
                </a:solidFill>
                <a:cs typeface="Verdana"/>
              </a:rPr>
              <a:t>of</a:t>
            </a:r>
            <a:r>
              <a:rPr lang="en-GB" sz="2000" spc="-105" dirty="0">
                <a:solidFill>
                  <a:srgbClr val="0070C0"/>
                </a:solidFill>
                <a:cs typeface="Verdana"/>
              </a:rPr>
              <a:t> </a:t>
            </a:r>
            <a:r>
              <a:rPr lang="en-GB" sz="2000" spc="-30" dirty="0">
                <a:solidFill>
                  <a:srgbClr val="0070C0"/>
                </a:solidFill>
                <a:cs typeface="Verdana"/>
              </a:rPr>
              <a:t>the</a:t>
            </a:r>
            <a:r>
              <a:rPr lang="en-GB" sz="2000" spc="-90" dirty="0">
                <a:solidFill>
                  <a:srgbClr val="0070C0"/>
                </a:solidFill>
                <a:cs typeface="Verdana"/>
              </a:rPr>
              <a:t> </a:t>
            </a:r>
            <a:r>
              <a:rPr lang="en-GB" sz="2000" spc="-120" dirty="0">
                <a:solidFill>
                  <a:srgbClr val="0070C0"/>
                </a:solidFill>
                <a:cs typeface="Verdana"/>
              </a:rPr>
              <a:t>issue</a:t>
            </a:r>
            <a:r>
              <a:rPr lang="en-GB" sz="2000" spc="-110" dirty="0">
                <a:solidFill>
                  <a:srgbClr val="0070C0"/>
                </a:solidFill>
                <a:cs typeface="Verdana"/>
              </a:rPr>
              <a:t>, </a:t>
            </a:r>
            <a:r>
              <a:rPr lang="en-GB" sz="2000" spc="150" dirty="0">
                <a:solidFill>
                  <a:srgbClr val="0070C0"/>
                </a:solidFill>
                <a:cs typeface="Verdana"/>
              </a:rPr>
              <a:t>a</a:t>
            </a:r>
            <a:r>
              <a:rPr lang="en-GB" sz="2000" spc="-110" dirty="0">
                <a:solidFill>
                  <a:srgbClr val="0070C0"/>
                </a:solidFill>
                <a:cs typeface="Verdana"/>
              </a:rPr>
              <a:t> </a:t>
            </a:r>
            <a:r>
              <a:rPr lang="en-GB" sz="2000" spc="-10" dirty="0">
                <a:solidFill>
                  <a:srgbClr val="0070C0"/>
                </a:solidFill>
                <a:cs typeface="Verdana"/>
              </a:rPr>
              <a:t>related</a:t>
            </a:r>
            <a:r>
              <a:rPr lang="en-GB" sz="2000" spc="-75" dirty="0">
                <a:solidFill>
                  <a:srgbClr val="0070C0"/>
                </a:solidFill>
                <a:cs typeface="Verdana"/>
              </a:rPr>
              <a:t> </a:t>
            </a:r>
            <a:r>
              <a:rPr lang="en-GB" sz="2000" spc="-45" dirty="0">
                <a:solidFill>
                  <a:srgbClr val="0070C0"/>
                </a:solidFill>
                <a:cs typeface="Verdana"/>
              </a:rPr>
              <a:t>activity</a:t>
            </a:r>
            <a:r>
              <a:rPr lang="en-GB" sz="2000" spc="-135" dirty="0">
                <a:solidFill>
                  <a:srgbClr val="0070C0"/>
                </a:solidFill>
                <a:cs typeface="Verdana"/>
              </a:rPr>
              <a:t> </a:t>
            </a:r>
            <a:r>
              <a:rPr lang="en-GB" sz="2000" spc="-30" dirty="0">
                <a:solidFill>
                  <a:srgbClr val="0070C0"/>
                </a:solidFill>
                <a:cs typeface="Verdana"/>
              </a:rPr>
              <a:t>then</a:t>
            </a:r>
            <a:r>
              <a:rPr lang="en-GB" sz="2000" spc="-70" dirty="0">
                <a:solidFill>
                  <a:srgbClr val="0070C0"/>
                </a:solidFill>
                <a:cs typeface="Verdana"/>
              </a:rPr>
              <a:t> normally</a:t>
            </a:r>
            <a:r>
              <a:rPr lang="en-GB" sz="2000" spc="-125" dirty="0">
                <a:solidFill>
                  <a:srgbClr val="0070C0"/>
                </a:solidFill>
                <a:cs typeface="Verdana"/>
              </a:rPr>
              <a:t> </a:t>
            </a:r>
            <a:r>
              <a:rPr lang="en-GB" sz="2000" spc="-10" dirty="0">
                <a:solidFill>
                  <a:srgbClr val="0070C0"/>
                </a:solidFill>
                <a:cs typeface="Verdana"/>
              </a:rPr>
              <a:t>takes </a:t>
            </a:r>
            <a:r>
              <a:rPr lang="en-GB" sz="2000" dirty="0">
                <a:solidFill>
                  <a:srgbClr val="0070C0"/>
                </a:solidFill>
                <a:cs typeface="Verdana"/>
              </a:rPr>
              <a:t>place.</a:t>
            </a:r>
            <a:r>
              <a:rPr lang="en-GB" sz="2000" spc="-55" dirty="0">
                <a:solidFill>
                  <a:srgbClr val="0070C0"/>
                </a:solidFill>
                <a:cs typeface="Verdana"/>
              </a:rPr>
              <a:t> </a:t>
            </a:r>
            <a:r>
              <a:rPr lang="en-GB" sz="2000" spc="-110" dirty="0">
                <a:solidFill>
                  <a:srgbClr val="0070C0"/>
                </a:solidFill>
                <a:cs typeface="Verdana"/>
              </a:rPr>
              <a:t>These</a:t>
            </a:r>
            <a:r>
              <a:rPr lang="en-GB" sz="2000" spc="5" dirty="0">
                <a:solidFill>
                  <a:srgbClr val="0070C0"/>
                </a:solidFill>
                <a:cs typeface="Verdana"/>
              </a:rPr>
              <a:t> </a:t>
            </a:r>
            <a:r>
              <a:rPr lang="en-GB" sz="2000" spc="-55" dirty="0">
                <a:solidFill>
                  <a:srgbClr val="0070C0"/>
                </a:solidFill>
                <a:cs typeface="Verdana"/>
              </a:rPr>
              <a:t>activities</a:t>
            </a:r>
            <a:r>
              <a:rPr lang="en-GB" sz="2000" spc="-90" dirty="0">
                <a:solidFill>
                  <a:srgbClr val="0070C0"/>
                </a:solidFill>
                <a:cs typeface="Verdana"/>
              </a:rPr>
              <a:t> </a:t>
            </a:r>
            <a:r>
              <a:rPr lang="en-GB" sz="2000" dirty="0">
                <a:solidFill>
                  <a:srgbClr val="0070C0"/>
                </a:solidFill>
                <a:cs typeface="Verdana"/>
              </a:rPr>
              <a:t>are</a:t>
            </a:r>
            <a:r>
              <a:rPr lang="en-GB" sz="2000" spc="-30" dirty="0">
                <a:solidFill>
                  <a:srgbClr val="0070C0"/>
                </a:solidFill>
                <a:cs typeface="Verdana"/>
              </a:rPr>
              <a:t> </a:t>
            </a:r>
            <a:r>
              <a:rPr lang="en-GB" sz="2000" spc="-25" dirty="0">
                <a:solidFill>
                  <a:srgbClr val="0070C0"/>
                </a:solidFill>
                <a:cs typeface="Verdana"/>
              </a:rPr>
              <a:t>not</a:t>
            </a:r>
            <a:r>
              <a:rPr lang="en-GB" sz="2000" spc="-50" dirty="0">
                <a:solidFill>
                  <a:srgbClr val="0070C0"/>
                </a:solidFill>
                <a:cs typeface="Verdana"/>
              </a:rPr>
              <a:t> </a:t>
            </a:r>
            <a:r>
              <a:rPr lang="en-GB" sz="2000" dirty="0">
                <a:solidFill>
                  <a:srgbClr val="0070C0"/>
                </a:solidFill>
                <a:cs typeface="Verdana"/>
              </a:rPr>
              <a:t>too</a:t>
            </a:r>
            <a:r>
              <a:rPr lang="en-GB" sz="2000" spc="-30" dirty="0">
                <a:solidFill>
                  <a:srgbClr val="0070C0"/>
                </a:solidFill>
                <a:cs typeface="Verdana"/>
              </a:rPr>
              <a:t> </a:t>
            </a:r>
            <a:r>
              <a:rPr lang="en-GB" sz="2000" dirty="0">
                <a:solidFill>
                  <a:srgbClr val="0070C0"/>
                </a:solidFill>
                <a:cs typeface="Verdana"/>
              </a:rPr>
              <a:t>demanding</a:t>
            </a:r>
            <a:r>
              <a:rPr lang="en-GB" sz="2000" spc="-45" dirty="0">
                <a:solidFill>
                  <a:srgbClr val="0070C0"/>
                </a:solidFill>
                <a:cs typeface="Verdana"/>
              </a:rPr>
              <a:t> </a:t>
            </a:r>
            <a:r>
              <a:rPr lang="en-GB" sz="2000" spc="-10" dirty="0">
                <a:solidFill>
                  <a:srgbClr val="0070C0"/>
                </a:solidFill>
                <a:cs typeface="Verdana"/>
              </a:rPr>
              <a:t>academically.</a:t>
            </a:r>
            <a:endParaRPr lang="en-GB" sz="2000" dirty="0">
              <a:solidFill>
                <a:srgbClr val="0070C0"/>
              </a:solidFill>
              <a:cs typeface="Verdana"/>
            </a:endParaRPr>
          </a:p>
          <a:p>
            <a:pPr marL="12700">
              <a:lnSpc>
                <a:spcPct val="100000"/>
              </a:lnSpc>
              <a:spcBef>
                <a:spcPts val="1000"/>
              </a:spcBef>
              <a:tabLst>
                <a:tab pos="354965" algn="l"/>
              </a:tabLst>
            </a:pPr>
            <a:endParaRPr sz="1800" dirty="0">
              <a:latin typeface="Verdana"/>
              <a:cs typeface="Verdana"/>
            </a:endParaRPr>
          </a:p>
        </p:txBody>
      </p:sp>
      <p:pic>
        <p:nvPicPr>
          <p:cNvPr id="4" name="Picture 2" descr="Elsa Support">
            <a:extLst>
              <a:ext uri="{FF2B5EF4-FFF2-40B4-BE49-F238E27FC236}">
                <a16:creationId xmlns:a16="http://schemas.microsoft.com/office/drawing/2014/main" id="{B0A855BA-4286-47F9-8A4E-D910F5AD97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78869"/>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77334" y="609600"/>
            <a:ext cx="8596668" cy="843512"/>
          </a:xfrm>
          <a:prstGeom prst="rect">
            <a:avLst/>
          </a:prstGeom>
        </p:spPr>
        <p:txBody>
          <a:bodyPr vert="horz" wrap="square" lIns="0" tIns="286714" rIns="0" bIns="0" rtlCol="0">
            <a:spAutoFit/>
          </a:bodyPr>
          <a:lstStyle/>
          <a:p>
            <a:pPr marL="12700">
              <a:lnSpc>
                <a:spcPct val="100000"/>
              </a:lnSpc>
              <a:spcBef>
                <a:spcPts val="100"/>
              </a:spcBef>
            </a:pPr>
            <a:r>
              <a:rPr u="sng" spc="-135" dirty="0"/>
              <a:t>Referral</a:t>
            </a:r>
            <a:r>
              <a:rPr u="sng" spc="-235" dirty="0"/>
              <a:t> </a:t>
            </a:r>
            <a:r>
              <a:rPr u="sng" dirty="0"/>
              <a:t>of</a:t>
            </a:r>
            <a:r>
              <a:rPr u="sng" spc="-250" dirty="0"/>
              <a:t> </a:t>
            </a:r>
            <a:r>
              <a:rPr u="sng" spc="-10" dirty="0"/>
              <a:t>pupil</a:t>
            </a:r>
          </a:p>
        </p:txBody>
      </p:sp>
      <p:sp>
        <p:nvSpPr>
          <p:cNvPr id="3" name="object 3"/>
          <p:cNvSpPr txBox="1">
            <a:spLocks noGrp="1"/>
          </p:cNvSpPr>
          <p:nvPr>
            <p:ph idx="1"/>
          </p:nvPr>
        </p:nvSpPr>
        <p:spPr>
          <a:xfrm>
            <a:off x="677334" y="2160589"/>
            <a:ext cx="8596668" cy="3962623"/>
          </a:xfrm>
          <a:prstGeom prst="rect">
            <a:avLst/>
          </a:prstGeom>
        </p:spPr>
        <p:txBody>
          <a:bodyPr vert="horz" wrap="square" lIns="0" tIns="12700" rIns="0" bIns="0" rtlCol="0">
            <a:spAutoFit/>
          </a:bodyPr>
          <a:lstStyle/>
          <a:p>
            <a:pPr marL="298450" indent="-285750">
              <a:lnSpc>
                <a:spcPct val="100000"/>
              </a:lnSpc>
              <a:buFont typeface="Wingdings" panose="05000000000000000000" pitchFamily="2" charset="2"/>
              <a:buChar char="ü"/>
            </a:pPr>
            <a:r>
              <a:rPr lang="en-GB" sz="2400" spc="-10" dirty="0">
                <a:solidFill>
                  <a:srgbClr val="0070C0"/>
                </a:solidFill>
              </a:rPr>
              <a:t>If you are concerned about your child’s social, emotional and mental health, please discuss your concerns with your child’s class teacher. If they feel ELSA could be an appropriate source of support, they will complete a referral to the ELSA.</a:t>
            </a:r>
          </a:p>
          <a:p>
            <a:pPr marL="298450" indent="-285750">
              <a:lnSpc>
                <a:spcPct val="100000"/>
              </a:lnSpc>
              <a:buFont typeface="Wingdings" panose="05000000000000000000" pitchFamily="2" charset="2"/>
              <a:buChar char="ü"/>
            </a:pPr>
            <a:r>
              <a:rPr lang="en-GB" sz="2400" spc="-10" dirty="0">
                <a:solidFill>
                  <a:srgbClr val="0070C0"/>
                </a:solidFill>
              </a:rPr>
              <a:t>There is a waiting list and support is not guaranteed to be immediate. </a:t>
            </a:r>
          </a:p>
          <a:p>
            <a:pPr marL="298450" indent="-285750">
              <a:lnSpc>
                <a:spcPct val="100000"/>
              </a:lnSpc>
              <a:buFont typeface="Wingdings" panose="05000000000000000000" pitchFamily="2" charset="2"/>
              <a:buChar char="ü"/>
            </a:pPr>
            <a:r>
              <a:rPr lang="en-GB" sz="2400" spc="-10" dirty="0">
                <a:solidFill>
                  <a:srgbClr val="0070C0"/>
                </a:solidFill>
              </a:rPr>
              <a:t>If your child has been accepted for ELSA intervention, you will receive a letter and information regarding when the support will begin.</a:t>
            </a:r>
            <a:endParaRPr sz="2400" spc="-10" dirty="0">
              <a:solidFill>
                <a:srgbClr val="0070C0"/>
              </a:solidFill>
            </a:endParaRPr>
          </a:p>
        </p:txBody>
      </p:sp>
      <p:pic>
        <p:nvPicPr>
          <p:cNvPr id="4" name="Picture 2" descr="Elsa Support">
            <a:extLst>
              <a:ext uri="{FF2B5EF4-FFF2-40B4-BE49-F238E27FC236}">
                <a16:creationId xmlns:a16="http://schemas.microsoft.com/office/drawing/2014/main" id="{AAFBD0AA-D5EC-41B4-A12D-EA04DAF83E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78869"/>
            <a:ext cx="1790700" cy="100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62000" y="2971800"/>
            <a:ext cx="8596668" cy="628377"/>
          </a:xfrm>
          <a:prstGeom prst="rect">
            <a:avLst/>
          </a:prstGeom>
        </p:spPr>
        <p:txBody>
          <a:bodyPr vert="horz" wrap="square" lIns="0" tIns="12700" rIns="0" bIns="0" rtlCol="0">
            <a:spAutoFit/>
          </a:bodyPr>
          <a:lstStyle/>
          <a:p>
            <a:pPr marL="12700" algn="ctr">
              <a:lnSpc>
                <a:spcPct val="100000"/>
              </a:lnSpc>
              <a:spcBef>
                <a:spcPts val="100"/>
              </a:spcBef>
            </a:pPr>
            <a:r>
              <a:rPr lang="en-GB" sz="4000" u="sng" spc="-80" dirty="0"/>
              <a:t>Any </a:t>
            </a:r>
            <a:r>
              <a:rPr sz="4000" u="sng" spc="-80" dirty="0"/>
              <a:t>Questions?</a:t>
            </a:r>
          </a:p>
        </p:txBody>
      </p:sp>
      <p:pic>
        <p:nvPicPr>
          <p:cNvPr id="4" name="Picture 2" descr="Elsa Support">
            <a:extLst>
              <a:ext uri="{FF2B5EF4-FFF2-40B4-BE49-F238E27FC236}">
                <a16:creationId xmlns:a16="http://schemas.microsoft.com/office/drawing/2014/main" id="{FA0D29F4-3684-4CCD-8B68-D7A6EC7127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495" y="685800"/>
            <a:ext cx="2653068" cy="14817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144</TotalTime>
  <Words>650</Words>
  <Application>Microsoft Office PowerPoint</Application>
  <PresentationFormat>Widescreen</PresentationFormat>
  <Paragraphs>63</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Lucida Sans Unicode</vt:lpstr>
      <vt:lpstr>Times New Roman</vt:lpstr>
      <vt:lpstr>Trebuchet MS</vt:lpstr>
      <vt:lpstr>Verdana</vt:lpstr>
      <vt:lpstr>Wingdings</vt:lpstr>
      <vt:lpstr>Wingdings 3</vt:lpstr>
      <vt:lpstr>Facet</vt:lpstr>
      <vt:lpstr>Welcome to the Autumn  SEND Coffee Morning.  ELSA</vt:lpstr>
      <vt:lpstr>ELSA  Emotional Literacy Support Assistant </vt:lpstr>
      <vt:lpstr>What is Emotional Literacy?</vt:lpstr>
      <vt:lpstr>What is an ELSA?</vt:lpstr>
      <vt:lpstr>Benefits of ELSA – for Pupils</vt:lpstr>
      <vt:lpstr>When is extra support useful?</vt:lpstr>
      <vt:lpstr>Crisis situations</vt:lpstr>
      <vt:lpstr>ELSA Intervention</vt:lpstr>
      <vt:lpstr>Typical ELSA Intervention</vt:lpstr>
      <vt:lpstr>Referral of pupil</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ELSA</dc:title>
  <dc:creator>Claire Noonan</dc:creator>
  <cp:lastModifiedBy>Laura Barker</cp:lastModifiedBy>
  <cp:revision>13</cp:revision>
  <dcterms:created xsi:type="dcterms:W3CDTF">2025-11-18T15:33:27Z</dcterms:created>
  <dcterms:modified xsi:type="dcterms:W3CDTF">2025-11-20T08:44:39Z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2022-02-18T00:00:00Z</vt:filetime>
  </property>
  <property fmtid="{D5CDD505-2E9C-101B-9397-08002B2CF9AE}" pid="3" name="Creator">
    <vt:lpwstr>Microsoft® PowerPoint® 2016</vt:lpwstr>
  </property>
  <property fmtid="{D5CDD505-2E9C-101B-9397-08002B2CF9AE}" pid="4" name="LastSaved">
    <vt:filetime>2025-11-18T00:00:00Z</vt:filetime>
  </property>
  <property fmtid="{D5CDD505-2E9C-101B-9397-08002B2CF9AE}" pid="5" name="Producer">
    <vt:lpwstr>Microsoft® PowerPoint® 2016</vt:lpwstr>
  </property>
</Properties>
</file>